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4"/>
  </p:notesMasterIdLst>
  <p:sldIdLst>
    <p:sldId id="298" r:id="rId4"/>
    <p:sldId id="396" r:id="rId5"/>
    <p:sldId id="538" r:id="rId6"/>
    <p:sldId id="539" r:id="rId7"/>
    <p:sldId id="540" r:id="rId8"/>
    <p:sldId id="458" r:id="rId9"/>
    <p:sldId id="512" r:id="rId10"/>
    <p:sldId id="535" r:id="rId11"/>
    <p:sldId id="356" r:id="rId12"/>
    <p:sldId id="318" r:id="rId13"/>
    <p:sldId id="319" r:id="rId14"/>
    <p:sldId id="536" r:id="rId15"/>
    <p:sldId id="402" r:id="rId16"/>
    <p:sldId id="403" r:id="rId17"/>
    <p:sldId id="282" r:id="rId18"/>
    <p:sldId id="257" r:id="rId19"/>
    <p:sldId id="259" r:id="rId20"/>
    <p:sldId id="260" r:id="rId21"/>
    <p:sldId id="261" r:id="rId22"/>
    <p:sldId id="263" r:id="rId23"/>
    <p:sldId id="262" r:id="rId24"/>
    <p:sldId id="264" r:id="rId25"/>
    <p:sldId id="265" r:id="rId26"/>
    <p:sldId id="285" r:id="rId27"/>
    <p:sldId id="266" r:id="rId28"/>
    <p:sldId id="278" r:id="rId29"/>
    <p:sldId id="267" r:id="rId30"/>
    <p:sldId id="268" r:id="rId31"/>
    <p:sldId id="272" r:id="rId32"/>
    <p:sldId id="270" r:id="rId33"/>
    <p:sldId id="286" r:id="rId34"/>
    <p:sldId id="275" r:id="rId35"/>
    <p:sldId id="276" r:id="rId36"/>
    <p:sldId id="277" r:id="rId37"/>
    <p:sldId id="405" r:id="rId38"/>
    <p:sldId id="406" r:id="rId39"/>
    <p:sldId id="407" r:id="rId40"/>
    <p:sldId id="311" r:id="rId41"/>
    <p:sldId id="313" r:id="rId42"/>
    <p:sldId id="314" r:id="rId43"/>
    <p:sldId id="315" r:id="rId44"/>
    <p:sldId id="317" r:id="rId45"/>
    <p:sldId id="514" r:id="rId46"/>
    <p:sldId id="515" r:id="rId47"/>
    <p:sldId id="516" r:id="rId48"/>
    <p:sldId id="517" r:id="rId49"/>
    <p:sldId id="518" r:id="rId50"/>
    <p:sldId id="519" r:id="rId51"/>
    <p:sldId id="520" r:id="rId52"/>
    <p:sldId id="521" r:id="rId53"/>
    <p:sldId id="522" r:id="rId54"/>
    <p:sldId id="523" r:id="rId55"/>
    <p:sldId id="524" r:id="rId56"/>
    <p:sldId id="525" r:id="rId57"/>
    <p:sldId id="526" r:id="rId58"/>
    <p:sldId id="527" r:id="rId59"/>
    <p:sldId id="528" r:id="rId60"/>
    <p:sldId id="529" r:id="rId61"/>
    <p:sldId id="530" r:id="rId62"/>
    <p:sldId id="534" r:id="rId63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8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4" autoAdjust="0"/>
    <p:restoredTop sz="80632"/>
  </p:normalViewPr>
  <p:slideViewPr>
    <p:cSldViewPr showGuides="1">
      <p:cViewPr varScale="1">
        <p:scale>
          <a:sx n="83" d="100"/>
          <a:sy n="83" d="100"/>
        </p:scale>
        <p:origin x="555" y="39"/>
      </p:cViewPr>
      <p:guideLst>
        <p:guide orient="horz" pos="2160"/>
        <p:guide pos="388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EFB85FE-7308-D847-B8DF-72F5A1BB2DFF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2024/2/26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/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301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30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39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/>
              <a:t>非</a:t>
            </a:r>
            <a:endParaRPr lang="en-US" altLang="zh-CN"/>
          </a:p>
        </p:txBody>
      </p:sp>
      <p:sp>
        <p:nvSpPr>
          <p:cNvPr id="839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17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6018" name="Rectangle 3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和取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8066" name="Rectangle 3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析取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0114" name="Rectangle 3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2162" name="Rectangle 3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4210" name="Rectangle 3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625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9625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23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983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983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24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035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逆蕴含</a:t>
            </a:r>
          </a:p>
        </p:txBody>
      </p:sp>
      <p:sp>
        <p:nvSpPr>
          <p:cNvPr id="10035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25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240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反蕴含</a:t>
            </a:r>
          </a:p>
        </p:txBody>
      </p:sp>
      <p:sp>
        <p:nvSpPr>
          <p:cNvPr id="1024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26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81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445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倒置</a:t>
            </a:r>
          </a:p>
        </p:txBody>
      </p:sp>
      <p:sp>
        <p:nvSpPr>
          <p:cNvPr id="10445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27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649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064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28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854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逻辑运算优先级</a:t>
            </a:r>
          </a:p>
        </p:txBody>
      </p:sp>
      <p:sp>
        <p:nvSpPr>
          <p:cNvPr id="10854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29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059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1059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30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31</a:t>
            </a:fld>
            <a:endParaRPr lang="zh-CN" altLang="en-US" sz="1200"/>
          </a:p>
        </p:txBody>
      </p:sp>
      <p:sp>
        <p:nvSpPr>
          <p:cNvPr id="112642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2643" name="Rectangle 3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46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146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32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673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167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33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1878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187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34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39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239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38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595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系统规范</a:t>
            </a:r>
          </a:p>
        </p:txBody>
      </p:sp>
      <p:sp>
        <p:nvSpPr>
          <p:cNvPr id="12595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39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81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195558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2800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zh-CN" altLang="en-US"/>
              <a:t>一致</a:t>
            </a:r>
          </a:p>
        </p:txBody>
      </p:sp>
      <p:sp>
        <p:nvSpPr>
          <p:cNvPr id="12800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40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005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3005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41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3209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3209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42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43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843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1843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44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048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2048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45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225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46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457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2457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47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2662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48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49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81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0650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07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50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277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51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481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481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52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686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53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891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891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54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6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096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55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301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301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56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505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505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57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710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710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58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915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zh-CN"/>
          </a:p>
        </p:txBody>
      </p:sp>
      <p:sp>
        <p:nvSpPr>
          <p:cNvPr id="4915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59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81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787214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42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542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60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349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US" altLang="zh-CN"/>
          </a:p>
        </p:txBody>
      </p:sp>
      <p:sp>
        <p:nvSpPr>
          <p:cNvPr id="6349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407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9874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798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15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19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819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/>
              <a:t>16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22" name="Object 7"/>
          <p:cNvGraphicFramePr/>
          <p:nvPr userDrawn="1"/>
        </p:nvGraphicFramePr>
        <p:xfrm>
          <a:off x="406400" y="2971800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6" r:id="rId3" imgW="6858000" imgH="48895" progId="">
                  <p:embed/>
                </p:oleObj>
              </mc:Choice>
              <mc:Fallback>
                <p:oleObj r:id="rId3" imgW="6858000" imgH="48895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971800"/>
                        <a:ext cx="11379200" cy="76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600" y="1143000"/>
            <a:ext cx="103632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7338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109788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59900" y="6248400"/>
            <a:ext cx="19177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en-US" altLang="zh-CN">
                <a:latin typeface="Times New Roman" panose="02020603050405020304" pitchFamily="18" charset="0"/>
              </a:rPr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115888"/>
            <a:ext cx="2590800" cy="613251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2284" y="115888"/>
            <a:ext cx="7571316" cy="613251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115888"/>
            <a:ext cx="10363200" cy="72231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080000" cy="51228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25538"/>
            <a:ext cx="5080000" cy="51228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170" name="Object 7"/>
          <p:cNvGraphicFramePr/>
          <p:nvPr userDrawn="1"/>
        </p:nvGraphicFramePr>
        <p:xfrm>
          <a:off x="406400" y="2971800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4" r:id="rId3" imgW="6858000" imgH="48895" progId="">
                  <p:embed/>
                </p:oleObj>
              </mc:Choice>
              <mc:Fallback>
                <p:oleObj r:id="rId3" imgW="6858000" imgH="48895" progId="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971800"/>
                        <a:ext cx="11379200" cy="76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600" y="11430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7338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109788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13113" y="6248400"/>
            <a:ext cx="575945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59900" y="6248400"/>
            <a:ext cx="19177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en-US" altLang="zh-CN">
                <a:latin typeface="Times New Roman" panose="02020603050405020304" pitchFamily="18" charset="0"/>
              </a:rPr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Object 7"/>
          <p:cNvPicPr/>
          <p:nvPr/>
        </p:nvPicPr>
        <p:blipFill>
          <a:blip r:embed="rId2"/>
          <a:stretch>
            <a:fillRect/>
          </a:stretch>
        </p:blipFill>
        <p:spPr>
          <a:xfrm>
            <a:off x="431800" y="836613"/>
            <a:ext cx="11379200" cy="7620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Clr>
                <a:srgbClr val="0D0D0D"/>
              </a:buClr>
              <a:buSzPct val="75000"/>
              <a:buFont typeface="Wingdings" panose="05000000000000000000" charset="0"/>
              <a:buChar char="n"/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buClr>
                <a:srgbClr val="262699"/>
              </a:buClr>
              <a:buSzPct val="75000"/>
              <a:buFont typeface="Wingdings" panose="05000000000000000000" charset="0"/>
              <a:buChar char="p"/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buClr>
                <a:srgbClr val="3333CC"/>
              </a:buClr>
              <a:buChar char="•"/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1016000" y="6400800"/>
            <a:ext cx="19304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251200" y="6400800"/>
            <a:ext cx="58928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Zhejiang University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00800"/>
            <a:ext cx="19304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en-US" altLang="zh-CN">
                <a:latin typeface="Times New Roman" panose="02020603050405020304" pitchFamily="18" charset="0"/>
              </a:rPr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125538"/>
            <a:ext cx="5080000" cy="5122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25538"/>
            <a:ext cx="5080000" cy="5122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Object 7"/>
          <p:cNvPicPr/>
          <p:nvPr/>
        </p:nvPicPr>
        <p:blipFill>
          <a:blip r:embed="rId2"/>
          <a:stretch>
            <a:fillRect/>
          </a:stretch>
        </p:blipFill>
        <p:spPr>
          <a:xfrm>
            <a:off x="431800" y="836613"/>
            <a:ext cx="11379200" cy="7620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Clr>
                <a:srgbClr val="0D0D0D"/>
              </a:buClr>
              <a:buSzPct val="75000"/>
              <a:buFont typeface="Wingdings" panose="05000000000000000000" charset="0"/>
              <a:buChar char="n"/>
              <a:defRPr b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buClr>
                <a:srgbClr val="262699"/>
              </a:buClr>
              <a:buSzPct val="75000"/>
              <a:buFont typeface="Wingdings" panose="05000000000000000000" charset="0"/>
              <a:buChar char="p"/>
              <a:defRPr b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buClr>
                <a:srgbClr val="3333CC"/>
              </a:buClr>
              <a:buChar char="•"/>
              <a:defRPr b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1016000" y="6400800"/>
            <a:ext cx="19304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251200" y="6400800"/>
            <a:ext cx="58928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Zhejiang University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00800"/>
            <a:ext cx="19304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en-US" altLang="zh-CN">
                <a:latin typeface="Times New Roman" panose="02020603050405020304" pitchFamily="18" charset="0"/>
              </a:rPr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115888"/>
            <a:ext cx="2590800" cy="613251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2284" y="115888"/>
            <a:ext cx="7571316" cy="613251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115888"/>
            <a:ext cx="10363200" cy="72231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080000" cy="51228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25538"/>
            <a:ext cx="5080000" cy="51228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18" name="Object 7"/>
          <p:cNvGraphicFramePr/>
          <p:nvPr userDrawn="1"/>
        </p:nvGraphicFramePr>
        <p:xfrm>
          <a:off x="406400" y="2971800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2" r:id="rId3" imgW="6858000" imgH="48895" progId="">
                  <p:embed/>
                </p:oleObj>
              </mc:Choice>
              <mc:Fallback>
                <p:oleObj r:id="rId3" imgW="6858000" imgH="48895" progId="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6400" y="2971800"/>
                        <a:ext cx="11379200" cy="76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7600" y="1143000"/>
            <a:ext cx="103632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7338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109788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59900" y="6248400"/>
            <a:ext cx="19177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en-US" altLang="zh-CN">
                <a:latin typeface="Times New Roman" panose="02020603050405020304" pitchFamily="18" charset="0"/>
              </a:rPr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Object 7"/>
          <p:cNvPicPr/>
          <p:nvPr/>
        </p:nvPicPr>
        <p:blipFill>
          <a:blip r:embed="rId2"/>
          <a:stretch>
            <a:fillRect/>
          </a:stretch>
        </p:blipFill>
        <p:spPr>
          <a:xfrm>
            <a:off x="431800" y="836613"/>
            <a:ext cx="11379200" cy="7620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 Black" panose="020B0A04020102020204" charset="0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Clr>
                <a:srgbClr val="0D0D0D"/>
              </a:buClr>
              <a:buSzPct val="75000"/>
              <a:buFont typeface="Wingdings" panose="05000000000000000000" charset="0"/>
              <a:buChar char="n"/>
              <a:defRPr b="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buClr>
                <a:srgbClr val="262699"/>
              </a:buClr>
              <a:buSzPct val="75000"/>
              <a:buFont typeface="Wingdings" panose="05000000000000000000" charset="0"/>
              <a:buChar char="p"/>
              <a:defRPr b="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buClr>
                <a:srgbClr val="3333CC"/>
              </a:buClr>
              <a:buChar char="•"/>
              <a:defRPr b="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b="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b="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 bwMode="auto">
          <a:xfrm>
            <a:off x="1016000" y="6400800"/>
            <a:ext cx="19304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 bwMode="auto">
          <a:xfrm>
            <a:off x="3251200" y="6400800"/>
            <a:ext cx="58928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Zhejiang University</a:t>
            </a: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00800"/>
            <a:ext cx="1930400" cy="304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buNone/>
            </a:pPr>
            <a:fld id="{9A0DB2DC-4C9A-4742-B13C-FB6460FD3503}" type="slidenum">
              <a:rPr lang="en-US" altLang="zh-CN">
                <a:latin typeface="Times New Roman" panose="02020603050405020304" pitchFamily="18" charset="0"/>
              </a:rPr>
              <a:t>‹#›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125538"/>
            <a:ext cx="5080000" cy="5122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25538"/>
            <a:ext cx="5080000" cy="5122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6800" y="115888"/>
            <a:ext cx="2590800" cy="6132512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2284" y="115888"/>
            <a:ext cx="7571316" cy="613251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2284" y="115888"/>
            <a:ext cx="10363200" cy="722312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125538"/>
            <a:ext cx="5080000" cy="51228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25538"/>
            <a:ext cx="5080000" cy="512286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125538"/>
            <a:ext cx="5080000" cy="5122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125538"/>
            <a:ext cx="5080000" cy="5122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vmlDrawing" Target="../drawings/vmlDrawing3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oleObject" Target="../embeddings/oleObject5.bin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vmlDrawing" Target="../drawings/vmlDrawing5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912813" y="115888"/>
            <a:ext cx="10363200" cy="7223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914400" y="1125538"/>
            <a:ext cx="10363200" cy="51228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0" y="6400800"/>
            <a:ext cx="19304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4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51200" y="6400800"/>
            <a:ext cx="58928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1" sz="1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47200" y="6400800"/>
            <a:ext cx="19304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graphicFrame>
        <p:nvGraphicFramePr>
          <p:cNvPr id="1031" name="Object 7"/>
          <p:cNvGraphicFramePr/>
          <p:nvPr/>
        </p:nvGraphicFramePr>
        <p:xfrm>
          <a:off x="431800" y="836613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" r:id="rId15" imgW="6858000" imgH="48895" progId="">
                  <p:embed/>
                </p:oleObj>
              </mc:Choice>
              <mc:Fallback>
                <p:oleObj r:id="rId15" imgW="6858000" imgH="48895" progId="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31800" y="836613"/>
                        <a:ext cx="11379200" cy="76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FF33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>
          <a:xfrm>
            <a:off x="912813" y="115888"/>
            <a:ext cx="10363200" cy="7223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/>
          </p:nvPr>
        </p:nvSpPr>
        <p:spPr>
          <a:xfrm>
            <a:off x="914400" y="1125538"/>
            <a:ext cx="10363200" cy="51228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0" y="6400800"/>
            <a:ext cx="19304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4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51200" y="6400800"/>
            <a:ext cx="58928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1" sz="1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47200" y="6400800"/>
            <a:ext cx="19304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graphicFrame>
        <p:nvGraphicFramePr>
          <p:cNvPr id="14343" name="Object 7"/>
          <p:cNvGraphicFramePr/>
          <p:nvPr/>
        </p:nvGraphicFramePr>
        <p:xfrm>
          <a:off x="431800" y="836613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0" r:id="rId15" imgW="6858000" imgH="48895" progId="">
                  <p:embed/>
                </p:oleObj>
              </mc:Choice>
              <mc:Fallback>
                <p:oleObj r:id="rId15" imgW="6858000" imgH="48895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31800" y="836613"/>
                        <a:ext cx="11379200" cy="76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FF33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>
          <a:xfrm>
            <a:off x="912813" y="115888"/>
            <a:ext cx="10363200" cy="72231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651" name="Rectangle 3"/>
          <p:cNvSpPr>
            <a:spLocks noGrp="1"/>
          </p:cNvSpPr>
          <p:nvPr>
            <p:ph type="body"/>
          </p:nvPr>
        </p:nvSpPr>
        <p:spPr>
          <a:xfrm>
            <a:off x="914400" y="1125538"/>
            <a:ext cx="10363200" cy="5122862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0" y="6400800"/>
            <a:ext cx="19304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4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51200" y="6400800"/>
            <a:ext cx="58928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kumimoji="1" sz="140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Computational Intelligence Lab, Zhejiang University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47200" y="6400800"/>
            <a:ext cx="1930400" cy="30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Times New Roman" panose="02020603050405020304" pitchFamily="18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altLang="zh-CN"/>
              <a:t>‹#›</a:t>
            </a:fld>
            <a:endParaRPr lang="en-US" altLang="zh-CN">
              <a:latin typeface="Arial" panose="020B0604020202020204" pitchFamily="34" charset="0"/>
            </a:endParaRPr>
          </a:p>
        </p:txBody>
      </p:sp>
      <p:graphicFrame>
        <p:nvGraphicFramePr>
          <p:cNvPr id="27655" name="Object 7"/>
          <p:cNvGraphicFramePr/>
          <p:nvPr/>
        </p:nvGraphicFramePr>
        <p:xfrm>
          <a:off x="431800" y="836613"/>
          <a:ext cx="11379200" cy="7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8" r:id="rId15" imgW="6858000" imgH="48895" progId="">
                  <p:embed/>
                </p:oleObj>
              </mc:Choice>
              <mc:Fallback>
                <p:oleObj r:id="rId15" imgW="6858000" imgH="48895" progId="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31800" y="836613"/>
                        <a:ext cx="11379200" cy="76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66FF33"/>
        </a:buClr>
        <a:buFont typeface="Wingdings" panose="05000000000000000000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§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6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FF00"/>
        </a:buClr>
        <a:buFont typeface="Wingdings" panose="05000000000000000000" pitchFamily="2" charset="2"/>
        <a:buChar char="§"/>
        <a:defRPr sz="14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ming@cad.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1.wmf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5" Type="http://schemas.openxmlformats.org/officeDocument/2006/relationships/image" Target="../media/image22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9.wmf"/><Relationship Id="rId14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27.wmf"/><Relationship Id="rId18" Type="http://schemas.openxmlformats.org/officeDocument/2006/relationships/oleObject" Target="../embeddings/oleObject21.bin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24.w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6.wmf"/><Relationship Id="rId5" Type="http://schemas.openxmlformats.org/officeDocument/2006/relationships/image" Target="../media/image23.wmf"/><Relationship Id="rId15" Type="http://schemas.openxmlformats.org/officeDocument/2006/relationships/image" Target="../media/image28.wmf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30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5.wmf"/><Relationship Id="rId14" Type="http://schemas.openxmlformats.org/officeDocument/2006/relationships/oleObject" Target="../embeddings/oleObject19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2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6.xml"/><Relationship Id="rId7" Type="http://schemas.openxmlformats.org/officeDocument/2006/relationships/image" Target="../media/image3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4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1.xml"/><Relationship Id="rId7" Type="http://schemas.openxmlformats.org/officeDocument/2006/relationships/image" Target="../media/image40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4"/>
          <p:cNvSpPr>
            <a:spLocks noGrp="1"/>
          </p:cNvSpPr>
          <p:nvPr>
            <p:ph type="ctrTitle"/>
          </p:nvPr>
        </p:nvSpPr>
        <p:spPr>
          <a:xfrm>
            <a:off x="695400" y="404664"/>
            <a:ext cx="10585175" cy="1717675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Basic Theory of Discrete Mathematics </a:t>
            </a:r>
          </a:p>
        </p:txBody>
      </p:sp>
      <p:sp>
        <p:nvSpPr>
          <p:cNvPr id="5123" name="副标题 5"/>
          <p:cNvSpPr>
            <a:spLocks noGrp="1"/>
          </p:cNvSpPr>
          <p:nvPr>
            <p:ph type="subTitle" idx="1"/>
          </p:nvPr>
        </p:nvSpPr>
        <p:spPr>
          <a:xfrm>
            <a:off x="2639616" y="3429000"/>
            <a:ext cx="6400800" cy="3168416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Spring &amp; Summer, 2024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Instructor: Ming Li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 Key Laboratory of CAD&amp;CG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liming@cad.zju.edu.cn</a:t>
            </a: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13968066337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1987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>
                <a:latin typeface="Arial" panose="020B0604020202020204" pitchFamily="34" charset="0"/>
              </a:rPr>
              <a:t>1</a:t>
            </a:fld>
            <a:endParaRPr lang="en-US" altLang="zh-CN" sz="14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advTm="2497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>
                <a:latin typeface="Arial Black" panose="020B0A04020102020204" charset="0"/>
                <a:ea typeface="+mj-ea"/>
                <a:cs typeface="+mj-cs"/>
              </a:rPr>
              <a:t>Logic</a:t>
            </a:r>
            <a:endParaRPr lang="zh-CN" altLang="en-US">
              <a:latin typeface="Arial Black" panose="020B0A0402010202020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64514" name="内容占位符 2"/>
          <p:cNvSpPr>
            <a:spLocks noGrp="1"/>
          </p:cNvSpPr>
          <p:nvPr>
            <p:ph idx="1"/>
          </p:nvPr>
        </p:nvSpPr>
        <p:spPr>
          <a:xfrm>
            <a:off x="695325" y="1125855"/>
            <a:ext cx="11089307" cy="2807201"/>
          </a:xfrm>
        </p:spPr>
        <p:txBody>
          <a:bodyPr vert="horz" wrap="square" lIns="91440" tIns="45720" rIns="91440" bIns="45720" anchor="t" anchorCtr="0"/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zh-CN" altLang="zh-CN" sz="3200" b="1" dirty="0">
                <a:latin typeface="+mn-lt"/>
                <a:ea typeface="+mn-ea"/>
                <a:cs typeface="+mn-cs"/>
              </a:rPr>
              <a:t>逻辑</a:t>
            </a:r>
            <a:r>
              <a:rPr lang="zh-CN" altLang="zh-CN" sz="2000" b="1" dirty="0">
                <a:latin typeface="+mn-lt"/>
                <a:ea typeface="+mn-ea"/>
                <a:cs typeface="+mn-cs"/>
              </a:rPr>
              <a:t>是探索、阐述和确立有效推理原则的学科，</a:t>
            </a:r>
          </a:p>
          <a:p>
            <a:pPr>
              <a:buClr>
                <a:schemeClr val="accent2"/>
              </a:buClr>
              <a:buNone/>
            </a:pPr>
            <a:r>
              <a:rPr lang="en-US" altLang="zh-CN" sz="2000" b="1" dirty="0">
                <a:latin typeface="+mn-lt"/>
                <a:ea typeface="+mn-ea"/>
                <a:cs typeface="+mn-cs"/>
              </a:rPr>
              <a:t>      </a:t>
            </a:r>
            <a:r>
              <a:rPr lang="zh-CN" altLang="zh-CN" sz="2000" b="1" dirty="0">
                <a:latin typeface="+mn-lt"/>
                <a:ea typeface="+mn-ea"/>
                <a:cs typeface="+mn-cs"/>
              </a:rPr>
              <a:t>最早由古希腊学者亚里士多德创建的。</a:t>
            </a:r>
            <a:r>
              <a:rPr lang="zh-CN" altLang="en-US" sz="2000" b="1" dirty="0">
                <a:latin typeface="+mn-lt"/>
                <a:ea typeface="+mn-ea"/>
                <a:cs typeface="+mn-cs"/>
              </a:rPr>
              <a:t>经典的逻辑表述及推理都是用</a:t>
            </a:r>
            <a:r>
              <a:rPr lang="zh-CN" altLang="en-US" b="1" kern="12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自然语言</a:t>
            </a:r>
            <a:r>
              <a:rPr lang="zh-CN" altLang="en-US" sz="2000" b="1" dirty="0">
                <a:latin typeface="+mn-lt"/>
                <a:ea typeface="+mn-ea"/>
                <a:cs typeface="+mn-cs"/>
              </a:rPr>
              <a:t>来实现的。</a:t>
            </a:r>
            <a:endParaRPr lang="en-US" altLang="zh-CN" sz="2000" b="1" dirty="0">
              <a:latin typeface="+mn-lt"/>
              <a:ea typeface="+mn-ea"/>
              <a:cs typeface="+mn-cs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zh-CN" altLang="zh-CN" sz="2000" b="1" dirty="0">
              <a:latin typeface="+mn-lt"/>
              <a:ea typeface="+mn-ea"/>
              <a:cs typeface="+mn-cs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zh-CN" altLang="zh-CN" sz="3200" b="1" dirty="0">
                <a:latin typeface="+mn-lt"/>
                <a:ea typeface="+mn-ea"/>
                <a:cs typeface="+mn-cs"/>
              </a:rPr>
              <a:t>符号逻辑</a:t>
            </a:r>
            <a:r>
              <a:rPr lang="zh-CN" altLang="zh-CN" sz="2000" b="1" dirty="0">
                <a:latin typeface="+mn-lt"/>
                <a:ea typeface="+mn-ea"/>
                <a:cs typeface="+mn-cs"/>
              </a:rPr>
              <a:t>又称数理逻辑、理论逻辑。</a:t>
            </a:r>
          </a:p>
          <a:p>
            <a:pPr>
              <a:buClr>
                <a:schemeClr val="accent2"/>
              </a:buClr>
              <a:buNone/>
            </a:pPr>
            <a:r>
              <a:rPr lang="en-US" altLang="zh-CN" sz="2000" b="1" dirty="0">
                <a:latin typeface="+mn-lt"/>
                <a:ea typeface="+mn-ea"/>
                <a:cs typeface="+mn-cs"/>
              </a:rPr>
              <a:t>      </a:t>
            </a:r>
            <a:r>
              <a:rPr lang="zh-CN" altLang="zh-CN" sz="2000" b="1" dirty="0">
                <a:latin typeface="+mn-lt"/>
                <a:ea typeface="+mn-ea"/>
                <a:cs typeface="+mn-cs"/>
              </a:rPr>
              <a:t>用</a:t>
            </a:r>
            <a:r>
              <a:rPr lang="zh-CN" altLang="zh-CN" b="1" kern="120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数学的方法</a:t>
            </a:r>
            <a:r>
              <a:rPr lang="zh-CN" altLang="zh-CN" sz="2000" b="1" dirty="0">
                <a:latin typeface="+mn-lt"/>
                <a:ea typeface="+mn-ea"/>
                <a:cs typeface="+mn-cs"/>
              </a:rPr>
              <a:t>研究逻辑的思想</a:t>
            </a:r>
            <a:endParaRPr lang="en-US" altLang="zh-CN" sz="2000" b="1" dirty="0">
              <a:latin typeface="+mn-lt"/>
              <a:ea typeface="+mn-ea"/>
              <a:cs typeface="+mn-cs"/>
            </a:endParaRPr>
          </a:p>
          <a:p>
            <a:pPr>
              <a:buClr>
                <a:schemeClr val="accent2"/>
              </a:buClr>
              <a:buNone/>
            </a:pPr>
            <a:r>
              <a:rPr lang="en-US" altLang="zh-CN" sz="2000" b="1" dirty="0">
                <a:latin typeface="+mn-lt"/>
                <a:ea typeface="+mn-ea"/>
              </a:rPr>
              <a:t>      </a:t>
            </a:r>
            <a:r>
              <a:rPr lang="zh-CN" altLang="zh-CN" sz="2000" b="1" dirty="0">
                <a:latin typeface="+mn-lt"/>
                <a:ea typeface="+mn-ea"/>
                <a:cs typeface="+mn-cs"/>
              </a:rPr>
              <a:t>一般追溯到</a:t>
            </a:r>
            <a:r>
              <a:rPr lang="zh-CN" altLang="zh-CN" sz="2000" b="1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莱布尼茨</a:t>
            </a:r>
            <a:r>
              <a:rPr lang="zh-CN" altLang="zh-CN" sz="2000" b="1" dirty="0">
                <a:latin typeface="+mn-lt"/>
                <a:ea typeface="+mn-ea"/>
                <a:cs typeface="+mn-cs"/>
              </a:rPr>
              <a:t>，他认为经典的传统逻辑必须改造和发展，</a:t>
            </a:r>
            <a:r>
              <a:rPr lang="zh-CN" altLang="en-US" sz="2000" b="1" dirty="0">
                <a:latin typeface="+mn-lt"/>
                <a:ea typeface="+mn-ea"/>
                <a:cs typeface="+mn-cs"/>
              </a:rPr>
              <a:t>使</a:t>
            </a:r>
            <a:r>
              <a:rPr lang="zh-CN" altLang="zh-CN" sz="2000" b="1" dirty="0">
                <a:latin typeface="+mn-lt"/>
                <a:ea typeface="+mn-ea"/>
                <a:cs typeface="+mn-cs"/>
              </a:rPr>
              <a:t>之更为精确和便于演算。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1334AA8-E32F-4D8B-BCB8-2B3131A85087}"/>
              </a:ext>
            </a:extLst>
          </p:cNvPr>
          <p:cNvSpPr/>
          <p:nvPr/>
        </p:nvSpPr>
        <p:spPr>
          <a:xfrm>
            <a:off x="983432" y="4725144"/>
            <a:ext cx="96490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/>
              </a:buClr>
            </a:pPr>
            <a:r>
              <a:rPr lang="zh-CN" altLang="zh-CN" sz="2400" b="1" dirty="0">
                <a:solidFill>
                  <a:srgbClr val="C00000"/>
                </a:solidFill>
              </a:rPr>
              <a:t>数理逻辑就是精确化、数学化的形式逻辑</a:t>
            </a:r>
            <a:r>
              <a:rPr lang="zh-CN" altLang="en-US" sz="2400" b="1" dirty="0">
                <a:solidFill>
                  <a:srgbClr val="C00000"/>
                </a:solidFill>
              </a:rPr>
              <a:t>，</a:t>
            </a:r>
            <a:r>
              <a:rPr lang="zh-CN" altLang="zh-CN" sz="2000" b="1" dirty="0">
                <a:latin typeface="+mn-lt"/>
                <a:ea typeface="+mn-ea"/>
              </a:rPr>
              <a:t>它是现代计算机技术的基础。</a:t>
            </a:r>
          </a:p>
          <a:p>
            <a:pPr>
              <a:buClr>
                <a:schemeClr val="accent2"/>
              </a:buClr>
            </a:pPr>
            <a:endParaRPr lang="en-US" altLang="zh-CN" sz="2000" b="1" dirty="0">
              <a:latin typeface="+mn-lt"/>
              <a:ea typeface="+mn-ea"/>
            </a:endParaRPr>
          </a:p>
          <a:p>
            <a:pPr>
              <a:buClr>
                <a:schemeClr val="accent2"/>
              </a:buClr>
            </a:pPr>
            <a:r>
              <a:rPr lang="zh-CN" altLang="zh-CN" sz="2000" b="1" dirty="0">
                <a:latin typeface="+mn-lt"/>
                <a:ea typeface="+mn-ea"/>
              </a:rPr>
              <a:t>用数学的方法研究关于推理、证明等问题的学科就叫做数理逻辑</a:t>
            </a:r>
            <a:endParaRPr lang="zh-CN" altLang="en-US" sz="2000" b="1" dirty="0"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124585"/>
            <a:ext cx="2556510" cy="3437890"/>
          </a:xfrm>
          <a:prstGeom prst="rect">
            <a:avLst/>
          </a:prstGeom>
        </p:spPr>
      </p:pic>
      <p:pic>
        <p:nvPicPr>
          <p:cNvPr id="6758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455" y="1196340"/>
            <a:ext cx="2185035" cy="2873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67715" y="4509135"/>
            <a:ext cx="2240280" cy="1476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形式逻辑学的奠基人</a:t>
            </a:r>
          </a:p>
          <a:p>
            <a:pPr algn="ctr"/>
            <a:endParaRPr lang="zh-CN" altLang="en-US" dirty="0"/>
          </a:p>
          <a:p>
            <a:pPr algn="ctr"/>
            <a:endParaRPr lang="zh-CN" altLang="en-US" dirty="0"/>
          </a:p>
          <a:p>
            <a:pPr algn="ctr"/>
            <a:endParaRPr lang="zh-CN" altLang="en-US" dirty="0"/>
          </a:p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几何实验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19830" y="6165215"/>
            <a:ext cx="4069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莱布尼茨最大的贡献不是发明微积分，</a:t>
            </a:r>
          </a:p>
          <a:p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而是发明了微积分中使用的数学符号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84955" y="4332605"/>
            <a:ext cx="333946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de-DE" altLang="zh-CN" sz="1800">
                <a:latin typeface="Arial Black" panose="020B0A04020102020204" charset="0"/>
                <a:ea typeface="+mj-ea"/>
                <a:cs typeface="+mj-cs"/>
                <a:sym typeface="+mn-ea"/>
              </a:rPr>
              <a:t>Gottfried Wilhelm Leibniz</a:t>
            </a:r>
            <a:endParaRPr lang="zh-CN" altLang="en-US" sz="1800" b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zh-CN" altLang="en-US" sz="1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数理逻辑的先驱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12310" y="5240655"/>
            <a:ext cx="24688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符号系统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”作为</a:t>
            </a:r>
          </a:p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知识的通用的科学语言</a:t>
            </a:r>
            <a:endParaRPr lang="zh-CN" altLang="en-US" dirty="0"/>
          </a:p>
        </p:txBody>
      </p:sp>
      <p:pic>
        <p:nvPicPr>
          <p:cNvPr id="70659" name="图片 1" descr="1509583495175874[1]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278" y="1268730"/>
            <a:ext cx="428625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8006080" y="4293235"/>
            <a:ext cx="338328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de-DE" altLang="zh-CN" sz="1800">
                <a:latin typeface="Arial Black" panose="020B0A04020102020204" charset="0"/>
                <a:ea typeface="+mj-ea"/>
                <a:cs typeface="+mj-cs"/>
                <a:sym typeface="+mn-ea"/>
              </a:rPr>
              <a:t>Bool</a:t>
            </a:r>
          </a:p>
          <a:p>
            <a:pPr algn="ctr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zh-CN" altLang="en-US" sz="18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初步奠定了数理逻辑的基础</a:t>
            </a:r>
            <a:endParaRPr lang="zh-CN" altLang="en-US"/>
          </a:p>
          <a:p>
            <a:pPr algn="ctr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zh-CN" altLang="zh-CN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《逻辑的数学分析》，</a:t>
            </a:r>
          </a:p>
          <a:p>
            <a:pPr algn="ctr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建立了</a:t>
            </a:r>
            <a:r>
              <a:rPr lang="en-US" altLang="zh-CN">
                <a:latin typeface="微软雅黑" panose="020B0503020204020204" charset="-122"/>
                <a:ea typeface="+mn-ea"/>
                <a:sym typeface="+mn-ea"/>
              </a:rPr>
              <a:t>“</a:t>
            </a:r>
            <a:r>
              <a:rPr lang="zh-CN" altLang="zh-CN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布尔代数</a:t>
            </a:r>
            <a:r>
              <a:rPr lang="en-US" altLang="zh-CN">
                <a:latin typeface="微软雅黑" panose="020B0503020204020204" charset="-122"/>
                <a:ea typeface="+mn-ea"/>
                <a:sym typeface="+mn-ea"/>
              </a:rPr>
              <a:t>”</a:t>
            </a: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</a:p>
          <a:p>
            <a:pPr algn="ctr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创造符号系统，</a:t>
            </a:r>
          </a:p>
          <a:p>
            <a:pPr algn="ctr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表示逻辑中的各种概念。</a:t>
            </a:r>
          </a:p>
          <a:p>
            <a:pPr algn="ctr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一系列的运算法则，</a:t>
            </a:r>
          </a:p>
          <a:p>
            <a:pPr algn="ctr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zh-CN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利用代数的方法研究逻辑问题，</a:t>
            </a:r>
            <a:endParaRPr lang="zh-CN" altLang="en-US"/>
          </a:p>
        </p:txBody>
      </p:sp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>
                <a:latin typeface="Arial Black" panose="020B0A04020102020204" charset="0"/>
                <a:ea typeface="微软雅黑" panose="020B0503020204020204" charset="-122"/>
                <a:cs typeface="+mj-cs"/>
              </a:rPr>
              <a:t>数理逻辑发展史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bkimg.cdn.bcebos.com/pic/c8ea15ce36d3d539d06cd3e13187e950352ab0bb">
            <a:extLst>
              <a:ext uri="{FF2B5EF4-FFF2-40B4-BE49-F238E27FC236}">
                <a16:creationId xmlns:a16="http://schemas.microsoft.com/office/drawing/2014/main" id="{0AEC4F34-6367-4CAE-B18D-5E7FF2E2A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963350"/>
            <a:ext cx="6747349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FC3492B-10EA-4390-BC84-13A266AF452A}"/>
              </a:ext>
            </a:extLst>
          </p:cNvPr>
          <p:cNvSpPr/>
          <p:nvPr/>
        </p:nvSpPr>
        <p:spPr>
          <a:xfrm>
            <a:off x="767408" y="5661248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（左起）</a:t>
            </a:r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金岳霖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、张奚若、徐志摩在美国哥伦比亚大学</a:t>
            </a:r>
            <a:endParaRPr lang="zh-CN" altLang="en-US" dirty="0"/>
          </a:p>
        </p:txBody>
      </p:sp>
      <p:pic>
        <p:nvPicPr>
          <p:cNvPr id="13316" name="Picture 4" descr="https://bkimg.cdn.bcebos.com/pic/42166d224f4a20a40015e0e59b529822720ed08d">
            <a:extLst>
              <a:ext uri="{FF2B5EF4-FFF2-40B4-BE49-F238E27FC236}">
                <a16:creationId xmlns:a16="http://schemas.microsoft.com/office/drawing/2014/main" id="{A613080B-EFED-4C38-BB16-258CC1515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888315"/>
            <a:ext cx="3528392" cy="398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6EF336-04F6-4A14-8EB6-F03EDAB57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224" y="4789943"/>
            <a:ext cx="2862283" cy="203360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CA04CD6-B1C2-425C-A0DB-272103464A4F}"/>
              </a:ext>
            </a:extLst>
          </p:cNvPr>
          <p:cNvSpPr/>
          <p:nvPr/>
        </p:nvSpPr>
        <p:spPr>
          <a:xfrm>
            <a:off x="911424" y="6165304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Helvetica Neue"/>
              </a:rPr>
              <a:t>金岳霖：中国哲学第一人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3F73898-68A6-40BC-AD82-C2D497A2C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13" y="115888"/>
            <a:ext cx="10363200" cy="722312"/>
          </a:xfrm>
        </p:spPr>
        <p:txBody>
          <a:bodyPr vert="horz" wrap="square" lIns="91440" tIns="45720" rIns="91440" bIns="45720" anchor="ctr" anchorCtr="0"/>
          <a:lstStyle/>
          <a:p>
            <a:r>
              <a:rPr lang="zh-CN" altLang="en-US" dirty="0">
                <a:latin typeface="Arial Black" panose="020B0A04020102020204" charset="0"/>
                <a:ea typeface="微软雅黑" panose="020B0503020204020204" charset="-122"/>
                <a:cs typeface="+mj-cs"/>
              </a:rPr>
              <a:t>中国的数理逻辑</a:t>
            </a:r>
          </a:p>
        </p:txBody>
      </p:sp>
    </p:spTree>
    <p:extLst>
      <p:ext uri="{BB962C8B-B14F-4D97-AF65-F5344CB8AC3E}">
        <p14:creationId xmlns:p14="http://schemas.microsoft.com/office/powerpoint/2010/main" val="42167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>
                <a:latin typeface="Arial Black" panose="020B0A04020102020204" charset="0"/>
                <a:ea typeface="+mj-ea"/>
                <a:cs typeface="+mj-cs"/>
              </a:rPr>
              <a:t>Chapter Summary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idx="1"/>
          </p:nvPr>
        </p:nvSpPr>
        <p:spPr>
          <a:xfrm>
            <a:off x="5592445" y="1124585"/>
            <a:ext cx="5812790" cy="5122545"/>
          </a:xfrm>
        </p:spPr>
        <p:txBody>
          <a:bodyPr vert="horz" wrap="square" lIns="91440" tIns="45720" rIns="91440" bIns="45720" anchor="t" anchorCtr="0"/>
          <a:lstStyle/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Propositional</a:t>
            </a:r>
            <a:r>
              <a:rPr lang="zh-CN" altLang="en-US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（命题）</a:t>
            </a:r>
            <a:r>
              <a:rPr lang="en-US" altLang="zh-CN" sz="220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Logic</a:t>
            </a: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</a:rPr>
              <a:t>The Language of Propositions</a:t>
            </a: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</a:rPr>
              <a:t>Applications</a:t>
            </a: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</a:rPr>
              <a:t>Logical Equivalences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700">
                <a:latin typeface="微软雅黑" panose="020B0503020204020204" charset="-122"/>
                <a:ea typeface="微软雅黑" panose="020B0503020204020204" charset="-122"/>
              </a:rPr>
              <a:t>（等价式）</a:t>
            </a:r>
            <a:r>
              <a:rPr lang="en-US" altLang="zh-CN" sz="1700">
                <a:latin typeface="微软雅黑" panose="020B0503020204020204" charset="-122"/>
                <a:ea typeface="+mn-ea"/>
              </a:rPr>
              <a:t> </a:t>
            </a:r>
          </a:p>
          <a:p>
            <a:pPr marL="457200" lvl="1" indent="0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endParaRPr lang="en-US" altLang="zh-CN">
              <a:latin typeface="微软雅黑" panose="020B0503020204020204" charset="-122"/>
              <a:ea typeface="+mn-ea"/>
            </a:endParaRP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Predicate</a:t>
            </a:r>
            <a:r>
              <a:rPr lang="zh-CN" altLang="en-US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（谓词）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lang="en-US" altLang="zh-CN" sz="220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Logic</a:t>
            </a: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</a:rPr>
              <a:t>The Language of Quantifiers</a:t>
            </a:r>
            <a:r>
              <a:rPr lang="zh-CN" altLang="en-US" sz="1900">
                <a:latin typeface="微软雅黑" panose="020B0503020204020204" charset="-122"/>
                <a:ea typeface="微软雅黑" panose="020B0503020204020204" charset="-122"/>
              </a:rPr>
              <a:t>（量词） </a:t>
            </a:r>
            <a:endParaRPr lang="en-US" altLang="zh-CN">
              <a:latin typeface="微软雅黑" panose="020B0503020204020204" charset="-122"/>
              <a:ea typeface="+mn-ea"/>
            </a:endParaRP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</a:rPr>
              <a:t>Logical Equivalences</a:t>
            </a: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</a:rPr>
              <a:t>Nested Quantifiers</a:t>
            </a: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endParaRPr lang="en-US" altLang="zh-CN">
              <a:latin typeface="微软雅黑" panose="020B0503020204020204" charset="-122"/>
              <a:ea typeface="+mn-ea"/>
            </a:endParaRP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Proofs 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+mn-ea"/>
                <a:cs typeface="+mn-cs"/>
              </a:rPr>
              <a:t>(</a:t>
            </a:r>
            <a:r>
              <a:rPr lang="zh-CN" altLang="en-US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证明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charset="-122"/>
                <a:ea typeface="+mn-ea"/>
                <a:cs typeface="+mn-cs"/>
              </a:rPr>
              <a:t>)</a:t>
            </a: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</a:rPr>
              <a:t>Rules of Inference</a:t>
            </a:r>
            <a:r>
              <a:rPr lang="zh-CN" altLang="en-US" sz="2200">
                <a:latin typeface="微软雅黑" panose="020B0503020204020204" charset="-122"/>
                <a:ea typeface="微软雅黑" panose="020B0503020204020204" charset="-122"/>
              </a:rPr>
              <a:t>（推理）</a:t>
            </a:r>
            <a:endParaRPr lang="en-US" altLang="zh-CN" sz="2200">
              <a:latin typeface="微软雅黑" panose="020B0503020204020204" charset="-122"/>
              <a:ea typeface="+mn-ea"/>
            </a:endParaRP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</a:rPr>
              <a:t>Proof Methods</a:t>
            </a: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</a:rPr>
              <a:t>Proof Strategy</a:t>
            </a: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endParaRPr lang="en-US" altLang="zh-CN">
              <a:latin typeface="微软雅黑" panose="020B0503020204020204" charset="-122"/>
              <a:ea typeface="+mn-ea"/>
            </a:endParaRP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960" y="1196340"/>
            <a:ext cx="463486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逻辑表示：</a:t>
            </a: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现实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符号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的对应关系</a:t>
            </a: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逻辑运算：</a:t>
            </a: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布尔运算、证明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逻辑应用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Propositional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Section 1.1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Proposition</a:t>
            </a:r>
            <a:endParaRPr lang="en-US" altLang="zh-CN">
              <a:latin typeface="Arial Black" panose="020B0A04020102020204" charset="0"/>
              <a:ea typeface="+mj-ea"/>
              <a:cs typeface="+mj-cs"/>
            </a:endParaRPr>
          </a:p>
        </p:txBody>
      </p:sp>
      <p:sp>
        <p:nvSpPr>
          <p:cNvPr id="78850" name="Rectangle 3"/>
          <p:cNvSpPr>
            <a:spLocks noGrp="1"/>
          </p:cNvSpPr>
          <p:nvPr>
            <p:ph idx="1"/>
          </p:nvPr>
        </p:nvSpPr>
        <p:spPr>
          <a:xfrm>
            <a:off x="2063552" y="2204864"/>
            <a:ext cx="8638728" cy="4176464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dirty="0">
              <a:solidFill>
                <a:schemeClr val="accent2"/>
              </a:solidFill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dirty="0">
              <a:solidFill>
                <a:schemeClr val="accent2"/>
              </a:solidFill>
              <a:ea typeface="+mn-ea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+mn-ea"/>
                <a:cs typeface="+mn-cs"/>
              </a:rPr>
              <a:t>Examples</a:t>
            </a:r>
          </a:p>
          <a:p>
            <a:pPr lvl="1" algn="just" eaLnBrk="1" hangingPunct="1">
              <a:lnSpc>
                <a:spcPct val="13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dirty="0">
                <a:latin typeface="微软雅黑" panose="020B0503020204020204" charset="-122"/>
                <a:ea typeface="+mn-ea"/>
              </a:rPr>
              <a:t>Where am I?                                              </a:t>
            </a:r>
            <a:r>
              <a:rPr lang="en-US" altLang="zh-CN" dirty="0">
                <a:solidFill>
                  <a:schemeClr val="hlink"/>
                </a:solidFill>
                <a:latin typeface="微软雅黑" panose="020B0503020204020204" charset="-122"/>
                <a:ea typeface="+mn-ea"/>
              </a:rPr>
              <a:t> </a:t>
            </a:r>
          </a:p>
          <a:p>
            <a:pPr lvl="1" algn="just" eaLnBrk="1" hangingPunct="1">
              <a:lnSpc>
                <a:spcPct val="13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dirty="0">
                <a:latin typeface="微软雅黑" panose="020B0503020204020204" charset="-122"/>
                <a:ea typeface="+mn-ea"/>
              </a:rPr>
              <a:t>Cheer up!                                                    </a:t>
            </a:r>
          </a:p>
          <a:p>
            <a:pPr lvl="1" algn="just" eaLnBrk="1" hangingPunct="1">
              <a:lnSpc>
                <a:spcPct val="13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dirty="0">
                <a:latin typeface="微软雅黑" panose="020B0503020204020204" charset="-122"/>
                <a:ea typeface="+mn-ea"/>
              </a:rPr>
              <a:t> X+1=2                                          </a:t>
            </a:r>
            <a:r>
              <a:rPr lang="en-US" altLang="zh-CN" sz="1600" dirty="0">
                <a:latin typeface="微软雅黑" panose="020B0503020204020204" charset="-122"/>
                <a:ea typeface="+mn-ea"/>
              </a:rPr>
              <a:t>             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   </a:t>
            </a:r>
            <a:endParaRPr lang="en-US" altLang="zh-CN" dirty="0">
              <a:solidFill>
                <a:schemeClr val="hlink"/>
              </a:solidFill>
              <a:latin typeface="微软雅黑" panose="020B0503020204020204" charset="-122"/>
              <a:ea typeface="+mn-ea"/>
              <a:sym typeface="Symbol" panose="05050102010706020507" pitchFamily="18" charset="2"/>
            </a:endParaRPr>
          </a:p>
          <a:p>
            <a:pPr lvl="1" algn="just" eaLnBrk="1" hangingPunct="1">
              <a:lnSpc>
                <a:spcPct val="13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1+1=2</a:t>
            </a:r>
            <a:r>
              <a:rPr lang="en-US" altLang="zh-CN" dirty="0">
                <a:solidFill>
                  <a:schemeClr val="hlink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                                                         </a:t>
            </a:r>
          </a:p>
          <a:p>
            <a:pPr lvl="1" algn="just" eaLnBrk="1" hangingPunct="1">
              <a:lnSpc>
                <a:spcPct val="13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Hangzhou is the capital of China.               </a:t>
            </a:r>
            <a:endParaRPr lang="en-US" altLang="zh-CN" dirty="0">
              <a:solidFill>
                <a:schemeClr val="hlink"/>
              </a:solidFill>
              <a:latin typeface="微软雅黑" panose="020B0503020204020204" charset="-122"/>
              <a:ea typeface="+mn-ea"/>
              <a:sym typeface="Symbol" panose="05050102010706020507" pitchFamily="18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21315" y="3580432"/>
            <a:ext cx="357187" cy="398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Arial" panose="020B0604020202020204" pitchFamily="34" charset="0"/>
              </a:rPr>
              <a:t>x</a:t>
            </a:r>
            <a:endParaRPr lang="zh-CN" altLang="en-US" sz="2000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21315" y="4437682"/>
            <a:ext cx="357187" cy="398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Arial" panose="020B0604020202020204" pitchFamily="34" charset="0"/>
              </a:rPr>
              <a:t>x</a:t>
            </a:r>
            <a:endParaRPr lang="zh-CN" altLang="en-US" sz="2000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1315" y="4937744"/>
            <a:ext cx="357187" cy="398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Tahoma" panose="020B0604030504040204" pitchFamily="34" charset="0"/>
              </a:rPr>
              <a:t>√</a:t>
            </a:r>
            <a:endParaRPr lang="zh-CN" altLang="en-US" sz="2000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21315" y="5394944"/>
            <a:ext cx="357187" cy="398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Tahoma" panose="020B0604030504040204" pitchFamily="34" charset="0"/>
              </a:rPr>
              <a:t>√</a:t>
            </a:r>
            <a:endParaRPr lang="zh-CN" altLang="en-US" sz="2000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1315" y="3966194"/>
            <a:ext cx="357187" cy="398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Arial" panose="020B0604020202020204" pitchFamily="34" charset="0"/>
              </a:rPr>
              <a:t>x</a:t>
            </a:r>
            <a:endParaRPr lang="zh-CN" altLang="en-US" sz="2000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8857" name="灯片编号占位符 10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15</a:t>
            </a:fld>
            <a:endParaRPr lang="en-US" altLang="zh-CN" sz="1400" b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2A25A9-258F-4685-A8AD-C27430109C1F}"/>
              </a:ext>
            </a:extLst>
          </p:cNvPr>
          <p:cNvSpPr/>
          <p:nvPr/>
        </p:nvSpPr>
        <p:spPr>
          <a:xfrm>
            <a:off x="1055440" y="1340768"/>
            <a:ext cx="107291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Clr>
                <a:schemeClr val="bg1"/>
              </a:buClr>
              <a:buSzPct val="75000"/>
            </a:pPr>
            <a:r>
              <a:rPr lang="en-US" altLang="zh-CN" sz="2800" dirty="0">
                <a:latin typeface="微软雅黑" panose="020B0503020204020204" charset="-122"/>
              </a:rPr>
              <a:t>【</a:t>
            </a:r>
            <a:r>
              <a:rPr lang="en-US" altLang="zh-CN" sz="2800" dirty="0" err="1">
                <a:latin typeface="微软雅黑" panose="020B0503020204020204" charset="-122"/>
              </a:rPr>
              <a:t>Definition】A</a:t>
            </a:r>
            <a:r>
              <a:rPr lang="en-US" altLang="zh-CN" sz="2800" dirty="0">
                <a:latin typeface="微软雅黑" panose="020B0503020204020204" charset="-122"/>
              </a:rPr>
              <a:t> </a:t>
            </a:r>
            <a:r>
              <a:rPr lang="en-US" altLang="zh-CN" sz="2800" dirty="0">
                <a:solidFill>
                  <a:schemeClr val="accent2"/>
                </a:solidFill>
                <a:latin typeface="微软雅黑" panose="020B0503020204020204" charset="-122"/>
              </a:rPr>
              <a:t>proposition</a:t>
            </a:r>
            <a:r>
              <a:rPr lang="en-US" altLang="zh-CN" sz="2800" dirty="0">
                <a:latin typeface="微软雅黑" panose="020B0503020204020204" charset="-122"/>
              </a:rPr>
              <a:t> is a declarative sentence that is either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</a:rPr>
              <a:t>true</a:t>
            </a:r>
            <a:r>
              <a:rPr lang="en-US" altLang="zh-CN" sz="2800" dirty="0">
                <a:latin typeface="微软雅黑" panose="020B0503020204020204" charset="-122"/>
              </a:rPr>
              <a:t> or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charset="-122"/>
              </a:rPr>
              <a:t>false</a:t>
            </a:r>
            <a:r>
              <a:rPr lang="en-US" altLang="zh-CN" sz="2800" dirty="0">
                <a:latin typeface="微软雅黑" panose="020B0503020204020204" charset="-122"/>
              </a:rPr>
              <a:t>, but not both. </a:t>
            </a:r>
          </a:p>
        </p:txBody>
      </p:sp>
    </p:spTree>
    <p:custDataLst>
      <p:tags r:id="rId1"/>
    </p:custDataLst>
  </p:cSld>
  <p:clrMapOvr>
    <a:masterClrMapping/>
  </p:clrMapOvr>
  <p:transition advTm="1646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Propositional Logic</a:t>
            </a:r>
            <a:r>
              <a:rPr lang="en-US" altLang="zh-CN">
                <a:latin typeface="Arial Black" panose="020B0A04020102020204" charset="0"/>
                <a:ea typeface="+mj-ea"/>
                <a:cs typeface="+mj-cs"/>
              </a:rPr>
              <a:t> </a:t>
            </a:r>
          </a:p>
        </p:txBody>
      </p:sp>
      <p:sp>
        <p:nvSpPr>
          <p:cNvPr id="80898" name="Rectangle 3"/>
          <p:cNvSpPr>
            <a:spLocks noGrp="1"/>
          </p:cNvSpPr>
          <p:nvPr>
            <p:ph idx="1"/>
          </p:nvPr>
        </p:nvSpPr>
        <p:spPr>
          <a:xfrm>
            <a:off x="263352" y="1052736"/>
            <a:ext cx="11809312" cy="5160963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130000"/>
              </a:lnSpc>
              <a:buClr>
                <a:srgbClr val="0D0D0D"/>
              </a:buClr>
              <a:buSzPct val="75000"/>
              <a:buNone/>
            </a:pPr>
            <a:r>
              <a:rPr lang="en-US" altLang="zh-CN" b="1" dirty="0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Propositional Logic (Calculus)</a:t>
            </a:r>
            <a:r>
              <a:rPr lang="en-US" altLang="zh-CN" b="1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: 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the area of logic that deals with propositions</a:t>
            </a:r>
            <a:endParaRPr lang="en-US" altLang="zh-CN" sz="1600" dirty="0">
              <a:solidFill>
                <a:srgbClr val="3333CC"/>
              </a:solidFill>
              <a:latin typeface="微软雅黑" panose="020B0503020204020204" charset="-122"/>
              <a:ea typeface="+mn-ea"/>
              <a:cs typeface="+mn-cs"/>
              <a:sym typeface="Symbol" panose="05050102010706020507" pitchFamily="18" charset="2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 dirty="0">
                <a:solidFill>
                  <a:srgbClr val="3333CC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Propositional variables</a:t>
            </a:r>
            <a:r>
              <a:rPr lang="en-US" altLang="zh-CN" sz="24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:  small letters such as  </a:t>
            </a:r>
            <a:r>
              <a:rPr lang="en-US" altLang="zh-CN" sz="2400" i="1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p, q, r, s</a:t>
            </a:r>
            <a:r>
              <a:rPr lang="en-US" altLang="zh-CN" sz="24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+mn-ea"/>
                <a:sym typeface="Symbol" panose="05050102010706020507" pitchFamily="18" charset="2"/>
              </a:rPr>
              <a:t>…</a:t>
            </a:r>
            <a:endParaRPr lang="en-US" altLang="zh-CN" sz="2400" dirty="0">
              <a:latin typeface="微软雅黑" panose="020B0503020204020204" charset="-122"/>
              <a:ea typeface="+mn-ea"/>
              <a:sym typeface="Symbol" panose="05050102010706020507" pitchFamily="18" charset="2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 dirty="0">
                <a:solidFill>
                  <a:schemeClr val="accent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Truth value: </a:t>
            </a:r>
            <a:r>
              <a:rPr lang="en-US" altLang="zh-CN" sz="2400" dirty="0">
                <a:solidFill>
                  <a:schemeClr val="hlink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T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(true proposition), </a:t>
            </a:r>
            <a:r>
              <a:rPr lang="en-US" altLang="zh-CN" sz="2400" dirty="0">
                <a:solidFill>
                  <a:schemeClr val="hlink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F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(false proposition)</a:t>
            </a:r>
          </a:p>
          <a:p>
            <a:pPr marL="457200" lvl="1" indent="0" eaLnBrk="1" hangingPunct="1">
              <a:buClr>
                <a:srgbClr val="262699"/>
              </a:buClr>
              <a:buSzPct val="75000"/>
              <a:buNone/>
            </a:pPr>
            <a:endParaRPr lang="en-US" altLang="zh-CN" sz="2400" dirty="0">
              <a:latin typeface="微软雅黑" panose="020B0503020204020204" charset="-122"/>
              <a:ea typeface="+mn-ea"/>
              <a:sym typeface="Symbol" panose="05050102010706020507" pitchFamily="18" charset="2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 dirty="0">
                <a:solidFill>
                  <a:srgbClr val="3333CC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Logical operators (Connectives)</a:t>
            </a:r>
            <a:r>
              <a:rPr lang="en-US" altLang="zh-CN" sz="24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: be used to form </a:t>
            </a:r>
            <a:r>
              <a:rPr lang="en-US" altLang="zh-CN" sz="2400" dirty="0">
                <a:solidFill>
                  <a:srgbClr val="3333CC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compound propositions </a:t>
            </a:r>
            <a:r>
              <a:rPr lang="en-US" altLang="zh-CN" sz="24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from existing propositions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sz="2000" dirty="0">
              <a:latin typeface="微软雅黑" panose="020B0503020204020204" charset="-122"/>
              <a:ea typeface="+mn-ea"/>
              <a:cs typeface="+mn-cs"/>
              <a:sym typeface="Symbol" panose="05050102010706020507" pitchFamily="18" charset="2"/>
            </a:endParaRPr>
          </a:p>
        </p:txBody>
      </p:sp>
      <p:sp>
        <p:nvSpPr>
          <p:cNvPr id="80899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16</a:t>
            </a:fld>
            <a:endParaRPr lang="en-US" altLang="zh-CN" sz="1400" b="0"/>
          </a:p>
        </p:txBody>
      </p:sp>
      <p:sp>
        <p:nvSpPr>
          <p:cNvPr id="80900" name="矩形 4"/>
          <p:cNvSpPr/>
          <p:nvPr/>
        </p:nvSpPr>
        <p:spPr>
          <a:xfrm>
            <a:off x="1199456" y="3717032"/>
            <a:ext cx="8082929" cy="2924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1" indent="0" algn="just" eaLnBrk="1" hangingPunct="1">
              <a:lnSpc>
                <a:spcPct val="130000"/>
              </a:lnSpc>
              <a:spcBef>
                <a:spcPct val="0"/>
              </a:spcBef>
              <a:buClr>
                <a:srgbClr val="92D050"/>
              </a:buClr>
            </a:pPr>
            <a:r>
              <a:rPr lang="en-US" altLang="zh-CN" sz="2400" dirty="0"/>
              <a:t>Negation operator</a:t>
            </a:r>
            <a:r>
              <a:rPr lang="en-US" altLang="zh-CN" sz="2400" dirty="0">
                <a:solidFill>
                  <a:schemeClr val="hlink"/>
                </a:solidFill>
              </a:rPr>
              <a:t> </a:t>
            </a:r>
            <a:r>
              <a:rPr lang="en-US" altLang="zh-CN" sz="2400" dirty="0"/>
              <a:t>¬</a:t>
            </a:r>
            <a:r>
              <a:rPr lang="en-US" altLang="zh-CN" sz="2400" dirty="0">
                <a:solidFill>
                  <a:schemeClr val="hlink"/>
                </a:solidFill>
              </a:rPr>
              <a:t> (NOT)</a:t>
            </a:r>
          </a:p>
          <a:p>
            <a:pPr marL="457200" lvl="1" indent="0" algn="just" eaLnBrk="1" hangingPunct="1">
              <a:lnSpc>
                <a:spcPct val="130000"/>
              </a:lnSpc>
              <a:spcBef>
                <a:spcPct val="0"/>
              </a:spcBef>
              <a:buClr>
                <a:srgbClr val="92D050"/>
              </a:buClr>
            </a:pPr>
            <a:r>
              <a:rPr lang="en-US" altLang="zh-CN" sz="2400" dirty="0"/>
              <a:t>Conjunction operator </a:t>
            </a:r>
            <a:r>
              <a:rPr lang="en-US" altLang="zh-CN" sz="2400" dirty="0">
                <a:sym typeface="Symbol" panose="05050102010706020507" pitchFamily="18" charset="2"/>
              </a:rPr>
              <a:t> </a:t>
            </a:r>
            <a:r>
              <a:rPr lang="en-US" altLang="zh-CN" sz="2400" dirty="0">
                <a:solidFill>
                  <a:schemeClr val="hlink"/>
                </a:solidFill>
              </a:rPr>
              <a:t>(AND) </a:t>
            </a:r>
            <a:r>
              <a:rPr lang="zh-CN" altLang="en-US" sz="2400" dirty="0">
                <a:solidFill>
                  <a:schemeClr val="hlink"/>
                </a:solidFill>
              </a:rPr>
              <a:t>（和取）</a:t>
            </a:r>
            <a:endParaRPr lang="en-US" altLang="zh-CN" sz="2400" dirty="0">
              <a:solidFill>
                <a:schemeClr val="hlink"/>
              </a:solidFill>
            </a:endParaRPr>
          </a:p>
          <a:p>
            <a:pPr marL="457200" lvl="1" indent="0" algn="just" eaLnBrk="1" hangingPunct="1">
              <a:lnSpc>
                <a:spcPct val="130000"/>
              </a:lnSpc>
              <a:spcBef>
                <a:spcPct val="0"/>
              </a:spcBef>
              <a:buClr>
                <a:srgbClr val="92D050"/>
              </a:buClr>
            </a:pPr>
            <a:r>
              <a:rPr lang="en-US" altLang="zh-CN" sz="2400" dirty="0"/>
              <a:t>Disjunction operator </a:t>
            </a:r>
            <a:r>
              <a:rPr lang="en-US" altLang="zh-CN" sz="2400" dirty="0">
                <a:sym typeface="Symbol" panose="05050102010706020507" pitchFamily="18" charset="2"/>
              </a:rPr>
              <a:t> </a:t>
            </a:r>
            <a:r>
              <a:rPr lang="en-US" altLang="zh-CN" sz="2400" dirty="0">
                <a:solidFill>
                  <a:schemeClr val="hlink"/>
                </a:solidFill>
              </a:rPr>
              <a:t>(OR) </a:t>
            </a:r>
            <a:r>
              <a:rPr lang="zh-CN" altLang="en-US" sz="2400" dirty="0">
                <a:solidFill>
                  <a:schemeClr val="hlink"/>
                </a:solidFill>
              </a:rPr>
              <a:t>（析取）</a:t>
            </a:r>
            <a:endParaRPr lang="en-US" altLang="zh-CN" sz="2400" dirty="0">
              <a:solidFill>
                <a:schemeClr val="hlink"/>
              </a:solidFill>
            </a:endParaRPr>
          </a:p>
          <a:p>
            <a:pPr marL="457200" lvl="1" indent="0" algn="just" eaLnBrk="1" hangingPunct="1">
              <a:lnSpc>
                <a:spcPct val="130000"/>
              </a:lnSpc>
              <a:spcBef>
                <a:spcPct val="0"/>
              </a:spcBef>
              <a:buClr>
                <a:srgbClr val="92D050"/>
              </a:buClr>
            </a:pPr>
            <a:r>
              <a:rPr lang="en-US" altLang="zh-CN" sz="2400" dirty="0"/>
              <a:t>Exclusive or operator </a:t>
            </a:r>
            <a:r>
              <a:rPr lang="en-US" altLang="zh-CN" sz="2400" dirty="0">
                <a:sym typeface="Symbol" panose="05050102010706020507" pitchFamily="18" charset="2"/>
              </a:rPr>
              <a:t></a:t>
            </a:r>
            <a:r>
              <a:rPr lang="en-US" altLang="zh-CN" sz="2400" dirty="0"/>
              <a:t>  </a:t>
            </a:r>
            <a:r>
              <a:rPr lang="en-US" altLang="zh-CN" sz="2400" dirty="0">
                <a:solidFill>
                  <a:schemeClr val="hlink"/>
                </a:solidFill>
              </a:rPr>
              <a:t>(XOR) </a:t>
            </a:r>
            <a:r>
              <a:rPr lang="zh-CN" altLang="en-US" sz="2400" dirty="0">
                <a:solidFill>
                  <a:schemeClr val="hlink"/>
                </a:solidFill>
              </a:rPr>
              <a:t>（异或）</a:t>
            </a:r>
            <a:endParaRPr lang="en-US" altLang="zh-CN" sz="2400" dirty="0">
              <a:solidFill>
                <a:schemeClr val="hlink"/>
              </a:solidFill>
            </a:endParaRPr>
          </a:p>
          <a:p>
            <a:pPr marL="457200" lvl="1" indent="0" algn="just" eaLnBrk="1" hangingPunct="1">
              <a:lnSpc>
                <a:spcPct val="130000"/>
              </a:lnSpc>
              <a:spcBef>
                <a:spcPct val="0"/>
              </a:spcBef>
              <a:buClr>
                <a:srgbClr val="92D050"/>
              </a:buClr>
            </a:pPr>
            <a:r>
              <a:rPr lang="en-US" altLang="zh-CN" sz="2400" dirty="0"/>
              <a:t>Conditional operator  </a:t>
            </a:r>
            <a:r>
              <a:rPr lang="en-US" altLang="zh-CN" sz="2400" dirty="0">
                <a:sym typeface="Symbol" panose="05050102010706020507" pitchFamily="18" charset="2"/>
              </a:rPr>
              <a:t> </a:t>
            </a:r>
            <a:r>
              <a:rPr lang="en-US" altLang="zh-CN" sz="2400" dirty="0">
                <a:solidFill>
                  <a:schemeClr val="hlink"/>
                </a:solidFill>
              </a:rPr>
              <a:t>(IF--THEN)</a:t>
            </a:r>
          </a:p>
          <a:p>
            <a:pPr marL="457200" lvl="1" indent="0" algn="just" eaLnBrk="1" hangingPunct="1">
              <a:lnSpc>
                <a:spcPct val="130000"/>
              </a:lnSpc>
              <a:spcBef>
                <a:spcPct val="0"/>
              </a:spcBef>
              <a:buClr>
                <a:srgbClr val="92D050"/>
              </a:buClr>
            </a:pPr>
            <a:r>
              <a:rPr lang="en-US" altLang="zh-CN" sz="2400" dirty="0"/>
              <a:t>Biconditional operator  </a:t>
            </a:r>
            <a:r>
              <a:rPr lang="en-US" altLang="zh-CN" sz="2400" dirty="0">
                <a:solidFill>
                  <a:schemeClr val="tx2"/>
                </a:solidFill>
                <a:sym typeface="Symbol" panose="05050102010706020507" pitchFamily="18" charset="2"/>
              </a:rPr>
              <a:t></a:t>
            </a:r>
            <a:r>
              <a:rPr lang="en-US" altLang="zh-CN" sz="2400" dirty="0"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olidFill>
                  <a:schemeClr val="hlink"/>
                </a:solidFill>
              </a:rPr>
              <a:t>(IF AND ONLY IF)</a:t>
            </a:r>
          </a:p>
        </p:txBody>
      </p:sp>
    </p:spTree>
  </p:cSld>
  <p:clrMapOvr>
    <a:masterClrMapping/>
  </p:clrMapOvr>
  <p:transition advTm="109544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Negation (NOT)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79376" y="1163638"/>
            <a:ext cx="10873208" cy="53371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【Definition】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a proposition.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negation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¬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p,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the</a:t>
            </a:r>
            <a:r>
              <a:rPr kumimoji="0" lang="en-US" altLang="zh-CN" sz="2400" b="0" i="0" u="none" strike="noStrike" kern="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proposition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dirty="0">
                <a:latin typeface="+mn-lt"/>
                <a:ea typeface="+mn-ea"/>
              </a:rPr>
              <a:t>                         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“It is not the case that p.”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Example: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:    Today is Tuesday.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ea"/>
              </a:rPr>
              <a:t>¬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:  It is not the case that today is Tuesday. (Today is not Tuesday.)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None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Truth table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2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</p:txBody>
      </p:sp>
      <p:graphicFrame>
        <p:nvGraphicFramePr>
          <p:cNvPr id="24580" name="表格 24579"/>
          <p:cNvGraphicFramePr/>
          <p:nvPr>
            <p:extLst>
              <p:ext uri="{D42A27DB-BD31-4B8C-83A1-F6EECF244321}">
                <p14:modId xmlns:p14="http://schemas.microsoft.com/office/powerpoint/2010/main" val="3276754407"/>
              </p:ext>
            </p:extLst>
          </p:nvPr>
        </p:nvGraphicFramePr>
        <p:xfrm>
          <a:off x="4511824" y="4509120"/>
          <a:ext cx="3408362" cy="1371600"/>
        </p:xfrm>
        <a:graphic>
          <a:graphicData uri="http://schemas.openxmlformats.org/drawingml/2006/table">
            <a:tbl>
              <a:tblPr/>
              <a:tblGrid>
                <a:gridCol w="1726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400" i="1" dirty="0"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91449" marR="91449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400" dirty="0">
                          <a:latin typeface="Times New Roman" panose="02020603050405020304" pitchFamily="18" charset="0"/>
                        </a:rPr>
                        <a:t>¬</a:t>
                      </a:r>
                      <a:r>
                        <a:rPr lang="en-US" altLang="zh-CN" sz="2400" i="1" dirty="0"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91449" marR="91449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4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marL="91449" marR="91449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4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marL="91449" marR="91449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4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marL="91449" marR="91449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4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marL="91449" marR="91449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2961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17</a:t>
            </a:fld>
            <a:endParaRPr lang="en-US" altLang="zh-CN" sz="1400" b="0"/>
          </a:p>
        </p:txBody>
      </p:sp>
      <p:sp>
        <p:nvSpPr>
          <p:cNvPr id="7" name="TextBox 6"/>
          <p:cNvSpPr txBox="1"/>
          <p:nvPr/>
        </p:nvSpPr>
        <p:spPr>
          <a:xfrm>
            <a:off x="2135560" y="6093296"/>
            <a:ext cx="8215313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dirty="0"/>
              <a:t>The truth value of ¬</a:t>
            </a:r>
            <a:r>
              <a:rPr lang="en-US" altLang="zh-CN" i="1" dirty="0"/>
              <a:t>p </a:t>
            </a:r>
            <a:r>
              <a:rPr lang="en-US" altLang="zh-CN" dirty="0"/>
              <a:t>is the opposite of the truth value of</a:t>
            </a:r>
            <a:r>
              <a:rPr lang="en-US" altLang="zh-CN" i="1" dirty="0"/>
              <a:t> p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Conjunction (AND) </a:t>
            </a:r>
            <a:r>
              <a:rPr lang="zh-CN" altLang="en-US" b="0">
                <a:latin typeface="Arial Black" panose="020B0A04020102020204" charset="0"/>
                <a:ea typeface="微软雅黑" panose="020B0503020204020204" charset="-122"/>
                <a:cs typeface="+mj-cs"/>
              </a:rPr>
              <a:t>和取 </a:t>
            </a:r>
            <a:endParaRPr lang="en-US" altLang="zh-CN" b="0">
              <a:latin typeface="Arial Black" panose="020B0A04020102020204" charset="0"/>
              <a:ea typeface="+mj-ea"/>
              <a:cs typeface="+mj-cs"/>
            </a:endParaRPr>
          </a:p>
        </p:txBody>
      </p:sp>
      <p:sp>
        <p:nvSpPr>
          <p:cNvPr id="9219" name="Rectangle 3"/>
          <p:cNvSpPr>
            <a:spLocks noGrp="1"/>
          </p:cNvSpPr>
          <p:nvPr>
            <p:ph idx="1"/>
          </p:nvPr>
        </p:nvSpPr>
        <p:spPr>
          <a:xfrm>
            <a:off x="551384" y="981075"/>
            <a:ext cx="10876711" cy="50514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【</a:t>
            </a:r>
            <a:r>
              <a:rPr lang="en-US" altLang="zh-CN" dirty="0" err="1">
                <a:latin typeface="微软雅黑" panose="020B0503020204020204" charset="-122"/>
                <a:ea typeface="+mn-ea"/>
                <a:cs typeface="+mn-cs"/>
              </a:rPr>
              <a:t>Definition】Let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and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 q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be propositions.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+mn-ea"/>
                <a:cs typeface="+mn-cs"/>
              </a:rPr>
              <a:t> </a:t>
            </a:r>
          </a:p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accent2"/>
                </a:solidFill>
                <a:ea typeface="+mn-ea"/>
              </a:rPr>
              <a:t>       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The 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+mn-ea"/>
                <a:cs typeface="+mn-cs"/>
              </a:rPr>
              <a:t>conjunction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of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and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 q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+mn-ea"/>
                <a:cs typeface="+mn-cs"/>
              </a:rPr>
              <a:t>, 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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q,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is the proposition “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and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q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.”</a:t>
            </a:r>
          </a:p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i="1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None/>
            </a:pP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 Example:</a:t>
            </a:r>
          </a:p>
          <a:p>
            <a:pPr lvl="1" eaLnBrk="1" hangingPunct="1">
              <a:lnSpc>
                <a:spcPct val="9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i="1" dirty="0">
                <a:latin typeface="微软雅黑" panose="020B0503020204020204" charset="-122"/>
                <a:ea typeface="+mn-ea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:  Today is Tuesday.</a:t>
            </a:r>
          </a:p>
          <a:p>
            <a:pPr lvl="1" eaLnBrk="1" hangingPunct="1">
              <a:lnSpc>
                <a:spcPct val="9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i="1" dirty="0">
                <a:latin typeface="微软雅黑" panose="020B0503020204020204" charset="-122"/>
                <a:ea typeface="+mn-ea"/>
              </a:rPr>
              <a:t>q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:  It is raining.</a:t>
            </a:r>
          </a:p>
          <a:p>
            <a:pPr lvl="1" eaLnBrk="1" hangingPunct="1">
              <a:lnSpc>
                <a:spcPct val="9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i="1" dirty="0">
                <a:latin typeface="微软雅黑" panose="020B0503020204020204" charset="-122"/>
                <a:ea typeface="+mn-ea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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i="1" dirty="0">
                <a:latin typeface="微软雅黑" panose="020B0503020204020204" charset="-122"/>
                <a:ea typeface="+mn-ea"/>
              </a:rPr>
              <a:t>q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:  Today is Tuesday </a:t>
            </a:r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+mn-ea"/>
              </a:rPr>
              <a:t>and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 it is raining.</a:t>
            </a:r>
          </a:p>
          <a:p>
            <a:pPr lvl="1" eaLnBrk="1" hangingPunct="1">
              <a:lnSpc>
                <a:spcPct val="9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endParaRPr lang="en-US" altLang="zh-CN" dirty="0">
              <a:latin typeface="微软雅黑" panose="020B0503020204020204" charset="-122"/>
              <a:ea typeface="+mn-ea"/>
            </a:endParaRPr>
          </a:p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None/>
            </a:pPr>
            <a:r>
              <a:rPr lang="en-US" altLang="zh-CN" b="1" dirty="0">
                <a:latin typeface="微软雅黑" panose="020B0503020204020204" charset="-122"/>
                <a:ea typeface="+mn-ea"/>
                <a:cs typeface="+mn-cs"/>
              </a:rPr>
              <a:t>Truth table</a:t>
            </a:r>
          </a:p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b="1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		</a:t>
            </a:r>
          </a:p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algn="ctr"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sz="1800" dirty="0">
              <a:latin typeface="微软雅黑" panose="020B0503020204020204" charset="-122"/>
              <a:ea typeface="+mn-ea"/>
              <a:cs typeface="+mn-cs"/>
            </a:endParaRPr>
          </a:p>
          <a:p>
            <a:pPr algn="ctr"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latin typeface="微软雅黑" panose="020B0503020204020204" charset="-122"/>
                <a:ea typeface="+mn-ea"/>
                <a:cs typeface="+mn-cs"/>
              </a:rPr>
              <a:t>Both </a:t>
            </a:r>
            <a:r>
              <a:rPr lang="en-US" altLang="zh-CN" sz="2000" i="1" dirty="0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 sz="2000" dirty="0">
                <a:latin typeface="微软雅黑" panose="020B0503020204020204" charset="-122"/>
                <a:ea typeface="+mn-ea"/>
                <a:cs typeface="+mn-cs"/>
              </a:rPr>
              <a:t> and </a:t>
            </a:r>
            <a:r>
              <a:rPr lang="en-US" altLang="zh-CN" sz="2000" i="1" dirty="0">
                <a:latin typeface="微软雅黑" panose="020B0503020204020204" charset="-122"/>
                <a:ea typeface="+mn-ea"/>
                <a:cs typeface="+mn-cs"/>
              </a:rPr>
              <a:t>q</a:t>
            </a:r>
            <a:r>
              <a:rPr lang="en-US" altLang="zh-CN" sz="2000" dirty="0">
                <a:latin typeface="微软雅黑" panose="020B0503020204020204" charset="-122"/>
                <a:ea typeface="+mn-ea"/>
                <a:cs typeface="+mn-cs"/>
              </a:rPr>
              <a:t> must be true for </a:t>
            </a:r>
            <a:r>
              <a:rPr lang="en-US" altLang="zh-CN" sz="2000" i="1" dirty="0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 sz="2000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sz="2000" i="1" dirty="0">
                <a:latin typeface="微软雅黑" panose="020B0503020204020204" charset="-122"/>
                <a:ea typeface="+mn-ea"/>
                <a:cs typeface="+mn-cs"/>
              </a:rPr>
              <a:t>q </a:t>
            </a:r>
            <a:r>
              <a:rPr lang="en-US" altLang="zh-CN" sz="2000" dirty="0">
                <a:latin typeface="微软雅黑" panose="020B0503020204020204" charset="-122"/>
                <a:ea typeface="+mn-ea"/>
                <a:cs typeface="+mn-cs"/>
              </a:rPr>
              <a:t>to be true</a:t>
            </a:r>
            <a:endParaRPr lang="en-US" altLang="zh-CN" sz="1800" dirty="0">
              <a:latin typeface="微软雅黑" panose="020B0503020204020204" charset="-122"/>
              <a:ea typeface="+mn-ea"/>
              <a:cs typeface="+mn-cs"/>
            </a:endParaRPr>
          </a:p>
        </p:txBody>
      </p:sp>
      <p:graphicFrame>
        <p:nvGraphicFramePr>
          <p:cNvPr id="5" name="Group 5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7640439"/>
              </p:ext>
            </p:extLst>
          </p:nvPr>
        </p:nvGraphicFramePr>
        <p:xfrm>
          <a:off x="4223792" y="4149080"/>
          <a:ext cx="3857625" cy="1981200"/>
        </p:xfrm>
        <a:graphic>
          <a:graphicData uri="http://schemas.openxmlformats.org/drawingml/2006/table">
            <a:tbl>
              <a:tblPr/>
              <a:tblGrid>
                <a:gridCol w="128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</a:t>
                      </a:r>
                      <a:endParaRPr kumimoji="0" lang="en-CA" altLang="zh-CN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q</a:t>
                      </a:r>
                      <a:endParaRPr kumimoji="0" lang="en-CA" altLang="zh-CN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q</a:t>
                      </a:r>
                      <a:endParaRPr kumimoji="0" lang="en-CA" altLang="zh-CN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39" marR="91439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5021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18</a:t>
            </a:fld>
            <a:endParaRPr lang="en-US" altLang="zh-CN" sz="1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charRg st="201" end="2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charRg st="201" end="2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Disjunction (OR) </a:t>
            </a:r>
            <a:r>
              <a:rPr lang="zh-CN" altLang="en-US" b="0">
                <a:latin typeface="Arial Black" panose="020B0A04020102020204" charset="0"/>
                <a:ea typeface="微软雅黑" panose="020B0503020204020204" charset="-122"/>
                <a:cs typeface="+mj-cs"/>
              </a:rPr>
              <a:t>析取 </a:t>
            </a:r>
            <a:endParaRPr lang="en-US" altLang="zh-CN" b="0">
              <a:latin typeface="Arial Black" panose="020B0A04020102020204" charset="0"/>
              <a:ea typeface="+mj-ea"/>
              <a:cs typeface="+mj-cs"/>
            </a:endParaRPr>
          </a:p>
        </p:txBody>
      </p:sp>
      <p:sp>
        <p:nvSpPr>
          <p:cNvPr id="10243" name="Rectangle 3"/>
          <p:cNvSpPr>
            <a:spLocks noGrp="1"/>
          </p:cNvSpPr>
          <p:nvPr>
            <p:ph idx="1"/>
          </p:nvPr>
        </p:nvSpPr>
        <p:spPr>
          <a:xfrm>
            <a:off x="1055440" y="1052736"/>
            <a:ext cx="10153128" cy="53752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latin typeface="微软雅黑" panose="020B0503020204020204" charset="-122"/>
                <a:ea typeface="+mn-ea"/>
                <a:cs typeface="+mn-cs"/>
              </a:rPr>
              <a:t>【</a:t>
            </a:r>
            <a:r>
              <a:rPr lang="en-US" altLang="zh-CN" dirty="0" err="1">
                <a:latin typeface="微软雅黑" panose="020B0503020204020204" charset="-122"/>
                <a:ea typeface="+mn-ea"/>
                <a:cs typeface="+mn-cs"/>
              </a:rPr>
              <a:t>Definition】Let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and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 q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be propositions.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+mn-ea"/>
                <a:cs typeface="+mn-cs"/>
              </a:rPr>
              <a:t> 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accent2"/>
                </a:solidFill>
                <a:ea typeface="+mn-ea"/>
              </a:rPr>
              <a:t> 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The 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+mn-ea"/>
                <a:cs typeface="+mn-cs"/>
              </a:rPr>
              <a:t>disjunction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of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and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 q</a:t>
            </a: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+mn-ea"/>
                <a:cs typeface="+mn-cs"/>
              </a:rPr>
              <a:t>, 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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q,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is the proposition “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or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q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.”</a:t>
            </a:r>
            <a:endParaRPr lang="en-US" altLang="zh-CN" sz="2000" i="1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 Example: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i="1" dirty="0">
                <a:latin typeface="微软雅黑" panose="020B0503020204020204" charset="-122"/>
                <a:ea typeface="+mn-ea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: Today is Tuesday .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i="1" dirty="0">
                <a:latin typeface="微软雅黑" panose="020B0503020204020204" charset="-122"/>
                <a:ea typeface="+mn-ea"/>
              </a:rPr>
              <a:t>q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: It is raining.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i="1" dirty="0">
                <a:latin typeface="微软雅黑" panose="020B0503020204020204" charset="-122"/>
                <a:ea typeface="+mn-ea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 </a:t>
            </a:r>
            <a:r>
              <a:rPr lang="en-US" altLang="zh-CN" i="1" dirty="0">
                <a:latin typeface="微软雅黑" panose="020B0503020204020204" charset="-122"/>
                <a:ea typeface="+mn-ea"/>
              </a:rPr>
              <a:t>q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:  Today is Tuesday </a:t>
            </a:r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+mn-ea"/>
              </a:rPr>
              <a:t>or</a:t>
            </a:r>
            <a:r>
              <a:rPr lang="en-US" altLang="zh-CN" dirty="0">
                <a:latin typeface="微软雅黑" panose="020B0503020204020204" charset="-122"/>
                <a:ea typeface="+mn-ea"/>
              </a:rPr>
              <a:t> it is raining.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endParaRPr lang="en-US" altLang="zh-CN" dirty="0">
              <a:latin typeface="微软雅黑" panose="020B0503020204020204" charset="-122"/>
              <a:ea typeface="+mn-ea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b="1" dirty="0">
                <a:latin typeface="微软雅黑" panose="020B0503020204020204" charset="-122"/>
                <a:ea typeface="+mn-ea"/>
                <a:cs typeface="+mn-cs"/>
              </a:rPr>
              <a:t>Truth table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i="1" dirty="0">
                <a:latin typeface="微软雅黑" panose="020B0503020204020204" charset="-122"/>
                <a:ea typeface="+mn-ea"/>
                <a:cs typeface="+mn-cs"/>
              </a:rPr>
              <a:t> 	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000" i="1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000" i="1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000" i="1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000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latin typeface="微软雅黑" panose="020B0503020204020204" charset="-122"/>
                <a:ea typeface="+mn-ea"/>
                <a:cs typeface="+mn-cs"/>
              </a:rPr>
              <a:t>Inclusive or: the disjunction is true when </a:t>
            </a:r>
            <a:r>
              <a:rPr lang="en-US" altLang="zh-CN" sz="2000" dirty="0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at least</a:t>
            </a:r>
            <a:r>
              <a:rPr lang="en-US" altLang="zh-CN" sz="2000" dirty="0">
                <a:latin typeface="微软雅黑" panose="020B0503020204020204" charset="-122"/>
                <a:ea typeface="+mn-ea"/>
                <a:cs typeface="+mn-cs"/>
              </a:rPr>
              <a:t> one proposition is true.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sz="2000" dirty="0">
              <a:latin typeface="微软雅黑" panose="020B0503020204020204" charset="-122"/>
              <a:ea typeface="+mn-ea"/>
              <a:cs typeface="+mn-cs"/>
            </a:endParaRPr>
          </a:p>
        </p:txBody>
      </p:sp>
      <p:graphicFrame>
        <p:nvGraphicFramePr>
          <p:cNvPr id="5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603741"/>
              </p:ext>
            </p:extLst>
          </p:nvPr>
        </p:nvGraphicFramePr>
        <p:xfrm>
          <a:off x="4367808" y="3861048"/>
          <a:ext cx="3929062" cy="1981200"/>
        </p:xfrm>
        <a:graphic>
          <a:graphicData uri="http://schemas.openxmlformats.org/drawingml/2006/table">
            <a:tbl>
              <a:tblPr/>
              <a:tblGrid>
                <a:gridCol w="1214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7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</a:t>
                      </a:r>
                      <a:endParaRPr kumimoji="0" lang="en-CA" altLang="zh-CN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q</a:t>
                      </a:r>
                      <a:endParaRPr kumimoji="0" lang="en-CA" altLang="zh-CN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 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q</a:t>
                      </a:r>
                      <a:endParaRPr kumimoji="0" lang="en-CA" altLang="zh-CN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7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7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46" marR="91446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7069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19</a:t>
            </a:fld>
            <a:endParaRPr lang="en-US" altLang="zh-CN" sz="1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2"/>
          <p:cNvSpPr>
            <a:spLocks noGrp="1"/>
          </p:cNvSpPr>
          <p:nvPr>
            <p:ph idx="1"/>
          </p:nvPr>
        </p:nvSpPr>
        <p:spPr>
          <a:xfrm>
            <a:off x="839416" y="1556792"/>
            <a:ext cx="11300460" cy="1807845"/>
          </a:xfrm>
        </p:spPr>
        <p:txBody>
          <a:bodyPr vert="horz" wrap="square" lIns="91440" tIns="45720" rIns="91440" bIns="45720" anchor="t" anchorCtr="0"/>
          <a:lstStyle/>
          <a:p>
            <a:pPr marL="457200" lvl="1" indent="0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离散数学是计算机专业课的基础：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离散关系、离散结构</a:t>
            </a:r>
            <a:endParaRPr lang="zh-CN" altLang="en-US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pitchFamily="2" charset="2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+mn-cs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研究对象：离散数量关系和离散结构</a:t>
            </a:r>
            <a:r>
              <a:rPr lang="zh-CN" altLang="zh-CN" dirty="0">
                <a:latin typeface="Times New Roman" panose="02020603050405020304" pitchFamily="18" charset="0"/>
              </a:rPr>
              <a:t>的数学模型及算法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cs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 计算机时代：建立离散结构相应的数学模型</a:t>
            </a: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7107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2</a:t>
            </a:fld>
            <a:endParaRPr lang="en-US" altLang="zh-CN" sz="1400" b="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2125980" y="38100"/>
            <a:ext cx="8229600" cy="736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Tx/>
              <a:buNone/>
            </a:pPr>
            <a:r>
              <a:rPr lang="zh-CN" altLang="en-US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离散数学</a:t>
            </a:r>
            <a:r>
              <a:rPr lang="en-US" altLang="zh-CN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</a:p>
        </p:txBody>
      </p:sp>
      <p:sp>
        <p:nvSpPr>
          <p:cNvPr id="46084" name="文本框 6"/>
          <p:cNvSpPr txBox="1"/>
          <p:nvPr/>
        </p:nvSpPr>
        <p:spPr>
          <a:xfrm>
            <a:off x="1127448" y="4293096"/>
            <a:ext cx="10482580" cy="11350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离散量：逻辑量、图、树、整数、布尔代数</a:t>
            </a: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连续量：体积、温度、压力、电压</a:t>
            </a:r>
          </a:p>
        </p:txBody>
      </p:sp>
    </p:spTree>
  </p:cSld>
  <p:clrMapOvr>
    <a:masterClrMapping/>
  </p:clrMapOvr>
  <p:transition advTm="17082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Exclusive OR (XOR) </a:t>
            </a:r>
            <a:r>
              <a:rPr lang="zh-CN" altLang="en-US">
                <a:latin typeface="Arial Black" panose="020B0A04020102020204" charset="0"/>
                <a:ea typeface="微软雅黑" panose="020B0503020204020204" charset="-122"/>
                <a:cs typeface="+mj-cs"/>
              </a:rPr>
              <a:t>（异或）</a:t>
            </a:r>
            <a:endParaRPr lang="en-US" altLang="zh-CN" b="0">
              <a:latin typeface="Arial Black" panose="020B0A04020102020204" charset="0"/>
              <a:ea typeface="+mj-ea"/>
              <a:cs typeface="+mj-cs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055440" y="1124744"/>
            <a:ext cx="10490943" cy="54292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【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Definition】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q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propositions.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The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exclusive or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q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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q,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the proposition “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or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but not both.”</a:t>
            </a:r>
            <a:endParaRPr kumimoji="0" lang="en-US" altLang="zh-CN" sz="20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Example: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 Today is Tuesday.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 It is raining.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Symbol" panose="05050102010706020507" pitchFamily="18" charset="2"/>
              </a:rPr>
              <a:t>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 Either Today is Tuesday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is raining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but not both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Truth table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lang="en-US" altLang="zh-CN" sz="2000" dirty="0">
              <a:solidFill>
                <a:srgbClr val="3333C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Exactly one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is true for the XOR to be true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graphicFrame>
        <p:nvGraphicFramePr>
          <p:cNvPr id="5" name="Group 5"/>
          <p:cNvGraphicFramePr>
            <a:graphicFrameLocks noGrp="1"/>
          </p:cNvGraphicFramePr>
          <p:nvPr/>
        </p:nvGraphicFramePr>
        <p:xfrm>
          <a:off x="4440238" y="4221163"/>
          <a:ext cx="4162425" cy="1981200"/>
        </p:xfrm>
        <a:graphic>
          <a:graphicData uri="http://schemas.openxmlformats.org/drawingml/2006/table">
            <a:tbl>
              <a:tblPr/>
              <a:tblGrid>
                <a:gridCol w="1387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80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</a:t>
                      </a:r>
                      <a:endParaRPr kumimoji="0" lang="en-CA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q</a:t>
                      </a:r>
                      <a:endParaRPr kumimoji="0" lang="en-CA" altLang="zh-CN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</a:t>
                      </a: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q</a:t>
                      </a:r>
                      <a:endParaRPr kumimoji="0" lang="en-CA" altLang="zh-CN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8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1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1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9117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20</a:t>
            </a:fld>
            <a:endParaRPr lang="en-US" altLang="zh-CN" sz="1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251" end="30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charRg st="251" end="30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Example</a:t>
            </a:r>
          </a:p>
        </p:txBody>
      </p:sp>
      <p:sp>
        <p:nvSpPr>
          <p:cNvPr id="91138" name="Rectangle 3"/>
          <p:cNvSpPr>
            <a:spLocks noGrp="1"/>
          </p:cNvSpPr>
          <p:nvPr>
            <p:ph idx="1"/>
          </p:nvPr>
        </p:nvSpPr>
        <p:spPr>
          <a:xfrm>
            <a:off x="914400" y="1125538"/>
            <a:ext cx="10363200" cy="4319686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Consider the following propositions</a:t>
            </a:r>
            <a:endParaRPr lang="en-US" altLang="zh-CN">
              <a:solidFill>
                <a:srgbClr val="000000"/>
              </a:solidFill>
              <a:latin typeface="微软雅黑" panose="020B0503020204020204" charset="-122"/>
              <a:ea typeface="+mn-ea"/>
              <a:cs typeface="+mn-cs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endParaRPr lang="en-US" altLang="zh-CN" i="1">
              <a:latin typeface="微软雅黑" panose="020B0503020204020204" charset="-122"/>
              <a:ea typeface="+mn-ea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latin typeface="微软雅黑" panose="020B0503020204020204" charset="-122"/>
                <a:ea typeface="+mn-ea"/>
              </a:rPr>
              <a:t>  p</a:t>
            </a:r>
            <a:r>
              <a:rPr lang="en-US" altLang="zh-CN">
                <a:latin typeface="微软雅黑" panose="020B0503020204020204" charset="-122"/>
                <a:ea typeface="+mn-ea"/>
              </a:rPr>
              <a:t>: Today is Tuesday.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latin typeface="微软雅黑" panose="020B0503020204020204" charset="-122"/>
                <a:ea typeface="+mn-ea"/>
              </a:rPr>
              <a:t>  q</a:t>
            </a:r>
            <a:r>
              <a:rPr lang="en-US" altLang="zh-CN">
                <a:latin typeface="微软雅黑" panose="020B0503020204020204" charset="-122"/>
                <a:ea typeface="+mn-ea"/>
              </a:rPr>
              <a:t>: I will go to the beach.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endParaRPr lang="en-US" altLang="zh-CN">
              <a:latin typeface="微软雅黑" panose="020B0503020204020204" charset="-122"/>
              <a:ea typeface="+mn-ea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endParaRPr lang="en-US" altLang="zh-CN">
              <a:latin typeface="微软雅黑" panose="020B0503020204020204" charset="-122"/>
              <a:ea typeface="+mn-ea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latin typeface="微软雅黑" panose="020B0503020204020204" charset="-122"/>
                <a:ea typeface="+mn-ea"/>
              </a:rPr>
              <a:t>  p</a:t>
            </a:r>
            <a:r>
              <a:rPr lang="en-US" altLang="zh-CN">
                <a:latin typeface="微软雅黑" panose="020B0503020204020204" charset="-122"/>
                <a:ea typeface="+mn-ea"/>
              </a:rPr>
              <a:t> </a:t>
            </a:r>
            <a:r>
              <a:rPr lang="en-US" altLang="zh-CN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 </a:t>
            </a:r>
            <a:r>
              <a:rPr lang="en-US" altLang="zh-CN" i="1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q</a:t>
            </a:r>
            <a:r>
              <a:rPr lang="en-US" altLang="zh-CN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: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latin typeface="微软雅黑" panose="020B0503020204020204" charset="-122"/>
                <a:ea typeface="+mn-ea"/>
              </a:rPr>
              <a:t>   p</a:t>
            </a:r>
            <a:r>
              <a:rPr lang="en-US" altLang="zh-CN">
                <a:latin typeface="微软雅黑" panose="020B0503020204020204" charset="-122"/>
                <a:ea typeface="+mn-ea"/>
              </a:rPr>
              <a:t> </a:t>
            </a:r>
            <a:r>
              <a:rPr lang="en-US" altLang="zh-CN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 </a:t>
            </a:r>
            <a:r>
              <a:rPr lang="en-US" altLang="zh-CN" i="1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q</a:t>
            </a:r>
            <a:r>
              <a:rPr lang="en-US" altLang="zh-CN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: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latin typeface="微软雅黑" panose="020B0503020204020204" charset="-122"/>
                <a:ea typeface="+mn-ea"/>
              </a:rPr>
              <a:t>   p</a:t>
            </a:r>
            <a:r>
              <a:rPr lang="en-US" altLang="zh-CN">
                <a:latin typeface="微软雅黑" panose="020B0503020204020204" charset="-122"/>
                <a:ea typeface="+mn-ea"/>
              </a:rPr>
              <a:t> </a:t>
            </a:r>
            <a:r>
              <a:rPr lang="en-US" altLang="zh-CN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</a:t>
            </a:r>
            <a:r>
              <a:rPr lang="en-US" altLang="zh-CN">
                <a:latin typeface="微软雅黑" panose="020B0503020204020204" charset="-122"/>
                <a:ea typeface="+mn-ea"/>
              </a:rPr>
              <a:t> </a:t>
            </a:r>
            <a:r>
              <a:rPr lang="en-US" altLang="zh-CN" i="1">
                <a:latin typeface="微软雅黑" panose="020B0503020204020204" charset="-122"/>
                <a:ea typeface="+mn-ea"/>
              </a:rPr>
              <a:t>q</a:t>
            </a:r>
            <a:r>
              <a:rPr lang="en-US" altLang="zh-CN">
                <a:latin typeface="微软雅黑" panose="020B0503020204020204" charset="-122"/>
                <a:ea typeface="+mn-ea"/>
              </a:rPr>
              <a:t>:</a:t>
            </a:r>
            <a:endParaRPr lang="en-US" altLang="zh-CN">
              <a:latin typeface="微软雅黑" panose="020B0503020204020204" charset="-122"/>
              <a:ea typeface="+mn-ea"/>
              <a:sym typeface="Symbol" panose="05050102010706020507" pitchFamily="18" charset="2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   </a:t>
            </a:r>
            <a:r>
              <a:rPr lang="en-US" altLang="zh-CN" i="1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p </a:t>
            </a:r>
            <a:r>
              <a:rPr lang="en-US" altLang="zh-CN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 </a:t>
            </a:r>
            <a:r>
              <a:rPr lang="en-US" altLang="zh-CN" i="1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q</a:t>
            </a:r>
            <a:r>
              <a:rPr lang="en-US" altLang="zh-CN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:  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   </a:t>
            </a:r>
            <a:r>
              <a:rPr lang="en-US" altLang="zh-CN" i="1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p </a:t>
            </a:r>
            <a:r>
              <a:rPr lang="en-US" altLang="zh-CN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  </a:t>
            </a:r>
            <a:r>
              <a:rPr lang="en-US" altLang="zh-CN" i="1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q</a:t>
            </a:r>
            <a:r>
              <a:rPr lang="en-US" altLang="zh-CN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: </a:t>
            </a:r>
            <a:endParaRPr lang="en-US" altLang="zh-CN">
              <a:latin typeface="微软雅黑" panose="020B0503020204020204" charset="-122"/>
              <a:ea typeface="+mn-ea"/>
            </a:endParaRPr>
          </a:p>
        </p:txBody>
      </p:sp>
      <p:sp>
        <p:nvSpPr>
          <p:cNvPr id="91139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21</a:t>
            </a:fld>
            <a:endParaRPr lang="en-US" altLang="zh-CN" sz="1400" b="0"/>
          </a:p>
        </p:txBody>
      </p:sp>
      <p:sp>
        <p:nvSpPr>
          <p:cNvPr id="5" name="TextBox 4"/>
          <p:cNvSpPr txBox="1"/>
          <p:nvPr/>
        </p:nvSpPr>
        <p:spPr>
          <a:xfrm>
            <a:off x="3740150" y="3386138"/>
            <a:ext cx="4608513" cy="3984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ym typeface="Symbol" panose="05050102010706020507" pitchFamily="18" charset="2"/>
              </a:rPr>
              <a:t>Today is </a:t>
            </a:r>
            <a:r>
              <a:rPr lang="en-US" altLang="zh-CN" sz="2000" b="0"/>
              <a:t>Tuesday</a:t>
            </a:r>
            <a:r>
              <a:rPr lang="en-US" altLang="zh-CN" sz="2000" b="0">
                <a:sym typeface="Symbol" panose="05050102010706020507" pitchFamily="18" charset="2"/>
              </a:rPr>
              <a:t> </a:t>
            </a:r>
            <a:r>
              <a:rPr lang="en-US" altLang="zh-CN" sz="2000" b="0">
                <a:solidFill>
                  <a:srgbClr val="3333CC"/>
                </a:solidFill>
                <a:sym typeface="Symbol" panose="05050102010706020507" pitchFamily="18" charset="2"/>
              </a:rPr>
              <a:t>and</a:t>
            </a:r>
            <a:r>
              <a:rPr lang="en-US" altLang="zh-CN" sz="2000" b="0">
                <a:sym typeface="Symbol" panose="05050102010706020507" pitchFamily="18" charset="2"/>
              </a:rPr>
              <a:t> I will go to the beach</a:t>
            </a:r>
            <a:endParaRPr lang="zh-CN" altLang="en-US" sz="2000" b="0"/>
          </a:p>
        </p:txBody>
      </p:sp>
      <p:sp>
        <p:nvSpPr>
          <p:cNvPr id="6" name="TextBox 5"/>
          <p:cNvSpPr txBox="1"/>
          <p:nvPr/>
        </p:nvSpPr>
        <p:spPr>
          <a:xfrm>
            <a:off x="3738563" y="3743325"/>
            <a:ext cx="4452937" cy="3984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ym typeface="Symbol" panose="05050102010706020507" pitchFamily="18" charset="2"/>
              </a:rPr>
              <a:t>Today is </a:t>
            </a:r>
            <a:r>
              <a:rPr lang="en-US" altLang="zh-CN" sz="2000" b="0"/>
              <a:t>Tuesday</a:t>
            </a:r>
            <a:r>
              <a:rPr lang="en-US" altLang="zh-CN" sz="2000" b="0">
                <a:sym typeface="Symbol" panose="05050102010706020507" pitchFamily="18" charset="2"/>
              </a:rPr>
              <a:t> </a:t>
            </a:r>
            <a:r>
              <a:rPr lang="en-US" altLang="zh-CN" sz="2000" b="0">
                <a:solidFill>
                  <a:srgbClr val="3333CC"/>
                </a:solidFill>
                <a:sym typeface="Symbol" panose="05050102010706020507" pitchFamily="18" charset="2"/>
              </a:rPr>
              <a:t>or</a:t>
            </a:r>
            <a:r>
              <a:rPr lang="en-US" altLang="zh-CN" sz="2000" b="0">
                <a:sym typeface="Symbol" panose="05050102010706020507" pitchFamily="18" charset="2"/>
              </a:rPr>
              <a:t> I will go to the beach</a:t>
            </a:r>
            <a:endParaRPr lang="zh-CN" altLang="en-US" sz="2000" b="0"/>
          </a:p>
        </p:txBody>
      </p:sp>
      <p:sp>
        <p:nvSpPr>
          <p:cNvPr id="7" name="TextBox 6"/>
          <p:cNvSpPr txBox="1"/>
          <p:nvPr/>
        </p:nvSpPr>
        <p:spPr>
          <a:xfrm>
            <a:off x="3810000" y="4100513"/>
            <a:ext cx="6488113" cy="3984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ym typeface="Symbol" panose="05050102010706020507" pitchFamily="18" charset="2"/>
              </a:rPr>
              <a:t>Either</a:t>
            </a:r>
            <a:r>
              <a:rPr lang="en-US" altLang="zh-CN" sz="2000" b="0">
                <a:solidFill>
                  <a:srgbClr val="3333FF"/>
                </a:solidFill>
                <a:sym typeface="Symbol" panose="05050102010706020507" pitchFamily="18" charset="2"/>
              </a:rPr>
              <a:t> </a:t>
            </a:r>
            <a:r>
              <a:rPr lang="en-US" altLang="zh-CN" sz="2000" b="0">
                <a:sym typeface="Symbol" panose="05050102010706020507" pitchFamily="18" charset="2"/>
              </a:rPr>
              <a:t>today is </a:t>
            </a:r>
            <a:r>
              <a:rPr lang="en-US" altLang="zh-CN" sz="2000" b="0"/>
              <a:t>Tuesday</a:t>
            </a:r>
            <a:r>
              <a:rPr lang="en-US" altLang="zh-CN" sz="2000" b="0">
                <a:sym typeface="Symbol" panose="05050102010706020507" pitchFamily="18" charset="2"/>
              </a:rPr>
              <a:t> </a:t>
            </a:r>
            <a:r>
              <a:rPr lang="en-US" altLang="zh-CN" sz="2000" b="0">
                <a:solidFill>
                  <a:srgbClr val="3333CC"/>
                </a:solidFill>
                <a:sym typeface="Symbol" panose="05050102010706020507" pitchFamily="18" charset="2"/>
              </a:rPr>
              <a:t>or</a:t>
            </a:r>
            <a:r>
              <a:rPr lang="en-US" altLang="zh-CN" sz="2000" b="0">
                <a:sym typeface="Symbol" panose="05050102010706020507" pitchFamily="18" charset="2"/>
              </a:rPr>
              <a:t> I will go to the beach, </a:t>
            </a:r>
            <a:r>
              <a:rPr lang="en-US" altLang="zh-CN" sz="2000" b="0">
                <a:solidFill>
                  <a:srgbClr val="3333FF"/>
                </a:solidFill>
                <a:sym typeface="Symbol" panose="05050102010706020507" pitchFamily="18" charset="2"/>
              </a:rPr>
              <a:t>but not both</a:t>
            </a:r>
            <a:r>
              <a:rPr lang="en-US" altLang="zh-CN" sz="2000" b="0">
                <a:sym typeface="Symbol" panose="05050102010706020507" pitchFamily="18" charset="2"/>
              </a:rPr>
              <a:t>.</a:t>
            </a:r>
            <a:endParaRPr lang="zh-CN" altLang="en-US" sz="2000" b="0"/>
          </a:p>
        </p:txBody>
      </p:sp>
      <p:sp>
        <p:nvSpPr>
          <p:cNvPr id="8" name="TextBox 7"/>
          <p:cNvSpPr txBox="1"/>
          <p:nvPr/>
        </p:nvSpPr>
        <p:spPr>
          <a:xfrm>
            <a:off x="3810000" y="4457700"/>
            <a:ext cx="4995863" cy="3984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ym typeface="Symbol" panose="05050102010706020507" pitchFamily="18" charset="2"/>
              </a:rPr>
              <a:t>Today is </a:t>
            </a:r>
            <a:r>
              <a:rPr lang="en-US" altLang="zh-CN" sz="2000" b="0">
                <a:solidFill>
                  <a:srgbClr val="3333FF"/>
                </a:solidFill>
                <a:sym typeface="Symbol" panose="05050102010706020507" pitchFamily="18" charset="2"/>
              </a:rPr>
              <a:t>not </a:t>
            </a:r>
            <a:r>
              <a:rPr lang="en-US" altLang="zh-CN" sz="2000" b="0"/>
              <a:t>Tuesday</a:t>
            </a:r>
            <a:r>
              <a:rPr lang="en-US" altLang="zh-CN" sz="2000" b="0">
                <a:sym typeface="Symbol" panose="05050102010706020507" pitchFamily="18" charset="2"/>
              </a:rPr>
              <a:t> </a:t>
            </a:r>
            <a:r>
              <a:rPr lang="en-US" altLang="zh-CN" sz="2000" b="0">
                <a:solidFill>
                  <a:srgbClr val="3333CC"/>
                </a:solidFill>
                <a:sym typeface="Symbol" panose="05050102010706020507" pitchFamily="18" charset="2"/>
              </a:rPr>
              <a:t>and</a:t>
            </a:r>
            <a:r>
              <a:rPr lang="en-US" altLang="zh-CN" sz="2000" b="0">
                <a:sym typeface="Symbol" panose="05050102010706020507" pitchFamily="18" charset="2"/>
              </a:rPr>
              <a:t> I will go to the beach</a:t>
            </a:r>
            <a:endParaRPr lang="zh-CN" altLang="en-US" sz="2000" b="0"/>
          </a:p>
        </p:txBody>
      </p:sp>
      <p:sp>
        <p:nvSpPr>
          <p:cNvPr id="9" name="TextBox 8"/>
          <p:cNvSpPr txBox="1"/>
          <p:nvPr/>
        </p:nvSpPr>
        <p:spPr>
          <a:xfrm>
            <a:off x="3791744" y="4869160"/>
            <a:ext cx="5384800" cy="3984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 dirty="0">
                <a:sym typeface="Symbol" panose="05050102010706020507" pitchFamily="18" charset="2"/>
              </a:rPr>
              <a:t>Today is </a:t>
            </a:r>
            <a:r>
              <a:rPr lang="en-US" altLang="zh-CN" sz="2000" b="0" dirty="0">
                <a:solidFill>
                  <a:srgbClr val="3333FF"/>
                </a:solidFill>
                <a:sym typeface="Symbol" panose="05050102010706020507" pitchFamily="18" charset="2"/>
              </a:rPr>
              <a:t>not </a:t>
            </a:r>
            <a:r>
              <a:rPr lang="en-US" altLang="zh-CN" sz="2000" b="0" dirty="0"/>
              <a:t>Tuesday</a:t>
            </a:r>
            <a:r>
              <a:rPr lang="en-US" altLang="zh-CN" sz="2000" b="0" dirty="0">
                <a:sym typeface="Symbol" panose="05050102010706020507" pitchFamily="18" charset="2"/>
              </a:rPr>
              <a:t> </a:t>
            </a:r>
            <a:r>
              <a:rPr lang="en-US" altLang="zh-CN" sz="2000" b="0" dirty="0">
                <a:solidFill>
                  <a:srgbClr val="3333CC"/>
                </a:solidFill>
                <a:sym typeface="Symbol" panose="05050102010706020507" pitchFamily="18" charset="2"/>
              </a:rPr>
              <a:t>and</a:t>
            </a:r>
            <a:r>
              <a:rPr lang="en-US" altLang="zh-CN" sz="2000" b="0" dirty="0">
                <a:sym typeface="Symbol" panose="05050102010706020507" pitchFamily="18" charset="2"/>
              </a:rPr>
              <a:t> I will </a:t>
            </a:r>
            <a:r>
              <a:rPr lang="en-US" altLang="zh-CN" sz="2000" b="0" dirty="0">
                <a:solidFill>
                  <a:srgbClr val="3333FF"/>
                </a:solidFill>
                <a:sym typeface="Symbol" panose="05050102010706020507" pitchFamily="18" charset="2"/>
              </a:rPr>
              <a:t>not </a:t>
            </a:r>
            <a:r>
              <a:rPr lang="en-US" altLang="zh-CN" sz="2000" b="0" dirty="0">
                <a:sym typeface="Symbol" panose="05050102010706020507" pitchFamily="18" charset="2"/>
              </a:rPr>
              <a:t>go to the beach</a:t>
            </a:r>
            <a:endParaRPr lang="zh-CN" alt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Conditional Operator (If--then)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1125538"/>
            <a:ext cx="11161240" cy="57324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【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Definition】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q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propositions.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altLang="zh-CN" dirty="0">
                <a:solidFill>
                  <a:schemeClr val="accent2"/>
                </a:solidFill>
                <a:latin typeface="+mn-lt"/>
                <a:ea typeface="+mn-ea"/>
              </a:rPr>
              <a:t>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conditional statement (implication)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the proposition “if </a:t>
            </a:r>
            <a:r>
              <a:rPr kumimoji="0" lang="en-US" altLang="zh-CN" sz="2400" b="0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p,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then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q.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endParaRPr kumimoji="0" lang="en-US" altLang="zh-CN" sz="24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Example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: Today is Tuesday.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q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: It is raining.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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q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:  If today is Tuesday, then it is raining.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Truth table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05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conditional statement is false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only when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true and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false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17317"/>
              </p:ext>
            </p:extLst>
          </p:nvPr>
        </p:nvGraphicFramePr>
        <p:xfrm>
          <a:off x="4295800" y="4293096"/>
          <a:ext cx="3829050" cy="1981200"/>
        </p:xfrm>
        <a:graphic>
          <a:graphicData uri="http://schemas.openxmlformats.org/drawingml/2006/table">
            <a:tbl>
              <a:tblPr/>
              <a:tblGrid>
                <a:gridCol w="127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70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</a:t>
                      </a:r>
                      <a:endParaRPr kumimoji="0" lang="en-CA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q</a:t>
                      </a:r>
                      <a:endParaRPr kumimoji="0" lang="en-CA" altLang="zh-CN" sz="20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 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q</a:t>
                      </a:r>
                      <a:endParaRPr kumimoji="0" lang="en-CA" altLang="zh-CN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0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0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2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0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213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22</a:t>
            </a:fld>
            <a:endParaRPr lang="en-US" altLang="zh-CN" sz="1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/>
          </p:cNvSpPr>
          <p:nvPr>
            <p:ph type="title"/>
          </p:nvPr>
        </p:nvSpPr>
        <p:spPr>
          <a:xfrm>
            <a:off x="2208213" y="115888"/>
            <a:ext cx="8031162" cy="741362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Conditional Statement</a:t>
            </a:r>
          </a:p>
        </p:txBody>
      </p:sp>
      <p:sp>
        <p:nvSpPr>
          <p:cNvPr id="14339" name="Rectangle 3"/>
          <p:cNvSpPr>
            <a:spLocks noGrp="1"/>
          </p:cNvSpPr>
          <p:nvPr>
            <p:ph idx="1"/>
          </p:nvPr>
        </p:nvSpPr>
        <p:spPr>
          <a:xfrm>
            <a:off x="263352" y="1124744"/>
            <a:ext cx="10252694" cy="5122862"/>
          </a:xfrm>
        </p:spPr>
        <p:txBody>
          <a:bodyPr vert="horz" wrap="square" lIns="91440" tIns="45720" rIns="91440" bIns="45720" anchor="t" anchorCtr="0"/>
          <a:lstStyle/>
          <a:p>
            <a:pPr algn="ctr"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4000" i="1" dirty="0">
                <a:latin typeface="微软雅黑" panose="020B0503020204020204" charset="-122"/>
                <a:ea typeface="+mn-ea"/>
                <a:cs typeface="+mn-cs"/>
              </a:rPr>
              <a:t>p </a:t>
            </a:r>
            <a:r>
              <a:rPr lang="en-US" altLang="zh-CN" sz="4000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sz="4000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  </a:t>
            </a:r>
            <a:r>
              <a:rPr lang="en-US" altLang="zh-CN" sz="4000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sz="4000" i="1" dirty="0">
                <a:latin typeface="微软雅黑" panose="020B0503020204020204" charset="-122"/>
                <a:ea typeface="+mn-ea"/>
                <a:cs typeface="+mn-cs"/>
              </a:rPr>
              <a:t>q</a:t>
            </a:r>
          </a:p>
          <a:p>
            <a:pPr algn="ctr"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Examples:</a:t>
            </a:r>
          </a:p>
          <a:p>
            <a:pPr lvl="2" eaLnBrk="1" hangingPunct="1">
              <a:spcBef>
                <a:spcPct val="100000"/>
              </a:spcBef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charset="-122"/>
                <a:ea typeface="+mn-ea"/>
              </a:rPr>
              <a:t>If </a:t>
            </a:r>
            <a:r>
              <a:rPr lang="en-US" altLang="zh-CN" sz="18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today is </a:t>
            </a:r>
            <a:r>
              <a:rPr lang="en-US" altLang="zh-CN" sz="1800" dirty="0">
                <a:latin typeface="微软雅黑" panose="020B0503020204020204" charset="-122"/>
                <a:ea typeface="+mn-ea"/>
              </a:rPr>
              <a:t>Monday,  then 1+1=2.          </a:t>
            </a:r>
          </a:p>
          <a:p>
            <a:pPr lvl="2" eaLnBrk="1" hangingPunct="1">
              <a:spcBef>
                <a:spcPct val="100000"/>
              </a:spcBef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charset="-122"/>
                <a:ea typeface="+mn-ea"/>
              </a:rPr>
              <a:t>If </a:t>
            </a:r>
            <a:r>
              <a:rPr lang="en-US" altLang="zh-CN" sz="18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today is Monday</a:t>
            </a:r>
            <a:r>
              <a:rPr lang="en-US" altLang="zh-CN" sz="1800" dirty="0">
                <a:latin typeface="微软雅黑" panose="020B0503020204020204" charset="-122"/>
                <a:ea typeface="+mn-ea"/>
              </a:rPr>
              <a:t>,  then 1+1=3.</a:t>
            </a:r>
          </a:p>
          <a:p>
            <a:pPr lvl="2" eaLnBrk="1" hangingPunct="1">
              <a:spcBef>
                <a:spcPct val="100000"/>
              </a:spcBef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charset="-122"/>
                <a:ea typeface="+mn-ea"/>
              </a:rPr>
              <a:t>If </a:t>
            </a:r>
            <a:r>
              <a:rPr lang="en-US" altLang="zh-CN" sz="18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today is </a:t>
            </a:r>
            <a:r>
              <a:rPr lang="en-US" altLang="zh-CN" sz="1800" dirty="0">
                <a:latin typeface="微软雅黑" panose="020B0503020204020204" charset="-122"/>
                <a:ea typeface="+mn-ea"/>
              </a:rPr>
              <a:t>Wednesday,  then 1+1=2.</a:t>
            </a:r>
          </a:p>
          <a:p>
            <a:pPr lvl="2" eaLnBrk="1" hangingPunct="1">
              <a:spcBef>
                <a:spcPct val="100000"/>
              </a:spcBef>
              <a:buClr>
                <a:srgbClr val="3333CC"/>
              </a:buClr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charset="-122"/>
                <a:ea typeface="+mn-ea"/>
              </a:rPr>
              <a:t>If </a:t>
            </a:r>
            <a:r>
              <a:rPr lang="en-US" altLang="zh-CN" sz="18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today is </a:t>
            </a:r>
            <a:r>
              <a:rPr lang="en-US" altLang="zh-CN" sz="1800" dirty="0">
                <a:latin typeface="微软雅黑" panose="020B0503020204020204" charset="-122"/>
                <a:ea typeface="+mn-ea"/>
              </a:rPr>
              <a:t>Wednesda</a:t>
            </a:r>
            <a:r>
              <a:rPr lang="en-US" altLang="zh-CN" sz="18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y</a:t>
            </a:r>
            <a:r>
              <a:rPr lang="en-US" altLang="zh-CN" sz="1800" dirty="0">
                <a:latin typeface="微软雅黑" panose="020B0503020204020204" charset="-122"/>
                <a:ea typeface="+mn-ea"/>
              </a:rPr>
              <a:t>,  then 1+1=3.</a:t>
            </a:r>
          </a:p>
          <a:p>
            <a:pPr lvl="2" eaLnBrk="1" hangingPunct="1">
              <a:spcBef>
                <a:spcPct val="100000"/>
              </a:spcBef>
              <a:buClr>
                <a:srgbClr val="3333CC"/>
              </a:buClr>
              <a:buFont typeface="Wingdings" panose="05000000000000000000" pitchFamily="2" charset="2"/>
              <a:buNone/>
            </a:pPr>
            <a:endParaRPr lang="en-US" altLang="zh-CN" sz="1000" dirty="0">
              <a:latin typeface="微软雅黑" panose="020B0503020204020204" charset="-122"/>
              <a:ea typeface="+mn-ea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i="1" dirty="0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If pigs fly, then you can get an A in Discrete Mathematics!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32575" y="3349625"/>
            <a:ext cx="357188" cy="398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Tahoma" panose="020B0604030504040204" pitchFamily="34" charset="0"/>
              </a:rPr>
              <a:t>√</a:t>
            </a:r>
            <a:endParaRPr lang="zh-CN" altLang="en-US" sz="2000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61138" y="4349750"/>
            <a:ext cx="357187" cy="398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Tahoma" panose="020B0604030504040204" pitchFamily="34" charset="0"/>
              </a:rPr>
              <a:t>√</a:t>
            </a:r>
            <a:endParaRPr lang="zh-CN" altLang="en-US" sz="2000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6561138" y="4921250"/>
            <a:ext cx="714375" cy="3984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Tahoma" panose="020B0604030504040204" pitchFamily="34" charset="0"/>
              </a:rPr>
              <a:t>√</a:t>
            </a:r>
            <a:endParaRPr lang="zh-CN" altLang="en-US" sz="2000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2575" y="3849688"/>
            <a:ext cx="357188" cy="3984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  <a:latin typeface="Tahoma" panose="020B0604030504040204" pitchFamily="34" charset="0"/>
              </a:rPr>
              <a:t>X</a:t>
            </a:r>
            <a:endParaRPr lang="zh-CN" altLang="en-US" sz="2000" b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4" name="Oval 32"/>
          <p:cNvSpPr/>
          <p:nvPr/>
        </p:nvSpPr>
        <p:spPr>
          <a:xfrm>
            <a:off x="4367808" y="1268760"/>
            <a:ext cx="571500" cy="571500"/>
          </a:xfrm>
          <a:prstGeom prst="ellipse">
            <a:avLst/>
          </a:prstGeom>
          <a:noFill/>
          <a:ln w="28575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6" name="云形 15"/>
          <p:cNvSpPr/>
          <p:nvPr/>
        </p:nvSpPr>
        <p:spPr>
          <a:xfrm>
            <a:off x="1559496" y="1412776"/>
            <a:ext cx="2359149" cy="1001837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Hypothesis (Premise)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（假设）</a:t>
            </a:r>
          </a:p>
        </p:txBody>
      </p:sp>
      <p:sp>
        <p:nvSpPr>
          <p:cNvPr id="17" name="Oval 32"/>
          <p:cNvSpPr/>
          <p:nvPr/>
        </p:nvSpPr>
        <p:spPr>
          <a:xfrm>
            <a:off x="5951984" y="1268760"/>
            <a:ext cx="571500" cy="571500"/>
          </a:xfrm>
          <a:prstGeom prst="ellipse">
            <a:avLst/>
          </a:prstGeom>
          <a:noFill/>
          <a:ln w="28575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b="0">
              <a:latin typeface="Arial" panose="020B0604020202020204" pitchFamily="34" charset="0"/>
            </a:endParaRPr>
          </a:p>
        </p:txBody>
      </p:sp>
      <p:sp>
        <p:nvSpPr>
          <p:cNvPr id="18" name="云形 17"/>
          <p:cNvSpPr/>
          <p:nvPr/>
        </p:nvSpPr>
        <p:spPr>
          <a:xfrm>
            <a:off x="6456040" y="1484784"/>
            <a:ext cx="2357438" cy="1073845"/>
          </a:xfrm>
          <a:prstGeom prst="clou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 (Consequence)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结论</a:t>
            </a:r>
          </a:p>
        </p:txBody>
      </p:sp>
      <p:sp>
        <p:nvSpPr>
          <p:cNvPr id="95243" name="灯片编号占位符 11"/>
          <p:cNvSpPr txBox="1">
            <a:spLocks noGrp="1"/>
          </p:cNvSpPr>
          <p:nvPr>
            <p:ph type="sldNum" sz="quarter" idx="4"/>
          </p:nvPr>
        </p:nvSpPr>
        <p:spPr>
          <a:xfrm>
            <a:off x="8669338" y="6464300"/>
            <a:ext cx="1930400" cy="304800"/>
          </a:xfrm>
        </p:spPr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23</a:t>
            </a:fld>
            <a:endParaRPr lang="en-US" altLang="zh-CN" sz="1400" b="0"/>
          </a:p>
        </p:txBody>
      </p:sp>
      <p:graphicFrame>
        <p:nvGraphicFramePr>
          <p:cNvPr id="13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580319"/>
              </p:ext>
            </p:extLst>
          </p:nvPr>
        </p:nvGraphicFramePr>
        <p:xfrm>
          <a:off x="8616280" y="2492896"/>
          <a:ext cx="2357438" cy="1981200"/>
        </p:xfrm>
        <a:graphic>
          <a:graphicData uri="http://schemas.openxmlformats.org/drawingml/2006/table">
            <a:tbl>
              <a:tblPr/>
              <a:tblGrid>
                <a:gridCol w="571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5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3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</a:t>
                      </a:r>
                      <a:endParaRPr kumimoji="0" lang="en-CA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q</a:t>
                      </a:r>
                      <a:endParaRPr kumimoji="0" lang="en-CA" altLang="zh-CN" sz="20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 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q</a:t>
                      </a:r>
                      <a:endParaRPr kumimoji="0" lang="en-CA" altLang="zh-CN" sz="2000" b="1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3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3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1" marR="91451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/>
          </p:cNvSpPr>
          <p:nvPr>
            <p:ph type="title"/>
          </p:nvPr>
        </p:nvSpPr>
        <p:spPr>
          <a:xfrm>
            <a:off x="767715" y="44450"/>
            <a:ext cx="10575290" cy="741045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Conditional Statement </a:t>
            </a:r>
            <a:r>
              <a:rPr lang="en-US" altLang="zh-CN" sz="3200" b="0">
                <a:latin typeface="Arial Black" panose="020B0A04020102020204" charset="0"/>
                <a:ea typeface="+mj-ea"/>
                <a:cs typeface="+mj-cs"/>
              </a:rPr>
              <a:t>- Equivalent Forms</a:t>
            </a:r>
            <a:endParaRPr lang="en-US" altLang="zh-CN" b="0">
              <a:latin typeface="Arial Black" panose="020B0A04020102020204" charset="0"/>
              <a:ea typeface="+mj-ea"/>
              <a:cs typeface="+mj-cs"/>
            </a:endParaRPr>
          </a:p>
        </p:txBody>
      </p:sp>
      <p:sp>
        <p:nvSpPr>
          <p:cNvPr id="97282" name="Rectangle 3"/>
          <p:cNvSpPr>
            <a:spLocks noGrp="1"/>
          </p:cNvSpPr>
          <p:nvPr>
            <p:ph idx="1"/>
          </p:nvPr>
        </p:nvSpPr>
        <p:spPr>
          <a:xfrm>
            <a:off x="1822450" y="1431925"/>
            <a:ext cx="7772400" cy="5122863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If </a:t>
            </a: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, then </a:t>
            </a: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q</a:t>
            </a: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implies </a:t>
            </a: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q</a:t>
            </a: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If </a:t>
            </a: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, </a:t>
            </a: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q</a:t>
            </a: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q</a:t>
            </a: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if </a:t>
            </a: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p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q</a:t>
            </a: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when </a:t>
            </a: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p</a:t>
            </a: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q</a:t>
            </a: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follows from </a:t>
            </a: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p</a:t>
            </a: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q</a:t>
            </a: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whenever </a:t>
            </a: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p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is a sufficient condition for </a:t>
            </a: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q</a:t>
            </a: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q</a:t>
            </a: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is a necessary condition for </a:t>
            </a:r>
            <a:r>
              <a:rPr lang="en-US" altLang="zh-CN" i="1">
                <a:latin typeface="微软雅黑" panose="020B0503020204020204" charset="-122"/>
                <a:ea typeface="+mn-ea"/>
                <a:cs typeface="+mn-cs"/>
              </a:rPr>
              <a:t>p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i="1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 only if </a:t>
            </a:r>
            <a:r>
              <a:rPr lang="en-US" altLang="zh-CN" i="1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q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i="1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q</a:t>
            </a:r>
            <a:r>
              <a:rPr lang="en-US" altLang="zh-CN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 unless ¬</a:t>
            </a:r>
            <a:r>
              <a:rPr lang="en-US" altLang="zh-CN" i="1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p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i="1">
              <a:solidFill>
                <a:srgbClr val="3333CC"/>
              </a:solidFill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97283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24</a:t>
            </a:fld>
            <a:endParaRPr lang="en-US" altLang="zh-CN" sz="1400" b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/>
          </p:cNvSpPr>
          <p:nvPr>
            <p:ph type="title"/>
          </p:nvPr>
        </p:nvSpPr>
        <p:spPr>
          <a:xfrm>
            <a:off x="439420" y="116205"/>
            <a:ext cx="11405235" cy="721995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Converse of  Conditional Statement 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cs typeface="+mn-cs"/>
                <a:sym typeface="+mn-ea"/>
              </a:rPr>
              <a:t>（逆命题）</a:t>
            </a:r>
            <a:endParaRPr lang="en-US" altLang="zh-CN" b="0">
              <a:latin typeface="Arial Black" panose="020B0A04020102020204" charset="0"/>
              <a:ea typeface="+mj-ea"/>
              <a:cs typeface="+mj-cs"/>
            </a:endParaRPr>
          </a:p>
        </p:txBody>
      </p:sp>
      <p:sp>
        <p:nvSpPr>
          <p:cNvPr id="15363" name="Rectangle 3"/>
          <p:cNvSpPr>
            <a:spLocks noGrp="1"/>
          </p:cNvSpPr>
          <p:nvPr>
            <p:ph idx="1"/>
          </p:nvPr>
        </p:nvSpPr>
        <p:spPr>
          <a:xfrm>
            <a:off x="2207568" y="980728"/>
            <a:ext cx="7772400" cy="2985442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Conditional Statement:    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q</a:t>
            </a: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Converse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:      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q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 </a:t>
            </a:r>
            <a:endParaRPr lang="en-US" altLang="zh-CN" dirty="0">
              <a:ea typeface="+mn-ea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Example: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200" i="1" dirty="0">
                <a:latin typeface="微软雅黑" panose="020B0503020204020204" charset="-122"/>
                <a:ea typeface="+mn-ea"/>
              </a:rPr>
              <a:t>p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sz="22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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sz="2200" i="1" dirty="0">
                <a:latin typeface="微软雅黑" panose="020B0503020204020204" charset="-122"/>
                <a:ea typeface="+mn-ea"/>
              </a:rPr>
              <a:t>q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 : If I am going to town, then it is raining.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200" i="1" dirty="0">
                <a:latin typeface="微软雅黑" panose="020B0503020204020204" charset="-122"/>
                <a:ea typeface="+mn-ea"/>
              </a:rPr>
              <a:t>q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sz="22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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sz="2200" i="1" dirty="0">
                <a:latin typeface="微软雅黑" panose="020B0503020204020204" charset="-122"/>
                <a:ea typeface="+mn-ea"/>
              </a:rPr>
              <a:t>p 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: If it is raining, then I am going to town.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endParaRPr lang="en-US" altLang="zh-CN" sz="2200" dirty="0">
              <a:latin typeface="微软雅黑" panose="020B0503020204020204" charset="-122"/>
              <a:ea typeface="+mn-ea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b="1" dirty="0">
                <a:latin typeface="微软雅黑" panose="020B0503020204020204" charset="-122"/>
                <a:ea typeface="+mn-ea"/>
                <a:cs typeface="+mn-cs"/>
              </a:rPr>
              <a:t>Truth table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		</a:t>
            </a: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</p:txBody>
      </p:sp>
      <p:graphicFrame>
        <p:nvGraphicFramePr>
          <p:cNvPr id="32772" name="表格 32771"/>
          <p:cNvGraphicFramePr/>
          <p:nvPr>
            <p:extLst>
              <p:ext uri="{D42A27DB-BD31-4B8C-83A1-F6EECF244321}">
                <p14:modId xmlns:p14="http://schemas.microsoft.com/office/powerpoint/2010/main" val="2071336231"/>
              </p:ext>
            </p:extLst>
          </p:nvPr>
        </p:nvGraphicFramePr>
        <p:xfrm>
          <a:off x="3791744" y="4221088"/>
          <a:ext cx="4857750" cy="2428875"/>
        </p:xfrm>
        <a:graphic>
          <a:graphicData uri="http://schemas.openxmlformats.org/drawingml/2006/table">
            <a:tbl>
              <a:tblPr/>
              <a:tblGrid>
                <a:gridCol w="107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7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i="1" dirty="0">
                          <a:latin typeface="Times New Roman" panose="02020603050405020304" pitchFamily="18" charset="0"/>
                        </a:rPr>
                        <a:t>p</a:t>
                      </a:r>
                      <a:endParaRPr lang="en-CA" altLang="zh-CN" sz="2000" i="1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i="1" dirty="0">
                          <a:latin typeface="Times New Roman" panose="02020603050405020304" pitchFamily="18" charset="0"/>
                        </a:rPr>
                        <a:t>q</a:t>
                      </a:r>
                      <a:endParaRPr lang="en-CA" altLang="zh-CN" sz="2000" i="1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i="1" dirty="0"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 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q</a:t>
                      </a:r>
                      <a:endParaRPr lang="en-CA" altLang="zh-CN" sz="2000" b="1" i="1" dirty="0"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i="1" dirty="0">
                          <a:latin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</a:rPr>
                        <a:t>p </a:t>
                      </a:r>
                      <a:endParaRPr lang="en-CA" altLang="zh-CN" sz="2000" b="1" i="1" dirty="0"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7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7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7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9363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25</a:t>
            </a:fld>
            <a:endParaRPr lang="en-US" altLang="zh-CN" sz="1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119" end="1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363">
                                            <p:txEl>
                                              <p:charRg st="119" end="17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charRg st="170" end="18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363">
                                            <p:txEl>
                                              <p:charRg st="170" end="18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/>
          </p:cNvSpPr>
          <p:nvPr>
            <p:ph type="title"/>
          </p:nvPr>
        </p:nvSpPr>
        <p:spPr>
          <a:xfrm>
            <a:off x="431800" y="116205"/>
            <a:ext cx="10844530" cy="721995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Inverse of Conditional Statement </a:t>
            </a:r>
            <a:r>
              <a:rPr lang="zh-CN" altLang="en-US">
                <a:solidFill>
                  <a:srgbClr val="C00000"/>
                </a:solidFill>
                <a:latin typeface="微软雅黑" panose="020B0503020204020204" charset="-122"/>
                <a:cs typeface="+mn-cs"/>
                <a:sym typeface="Symbol" panose="05050102010706020507" pitchFamily="18" charset="2"/>
              </a:rPr>
              <a:t>（反命题）</a:t>
            </a:r>
            <a:endParaRPr lang="en-US" altLang="zh-CN" b="0">
              <a:latin typeface="Arial Black" panose="020B0A04020102020204" charset="0"/>
              <a:ea typeface="+mj-ea"/>
              <a:cs typeface="+mj-cs"/>
            </a:endParaRPr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>
          <a:xfrm>
            <a:off x="2209800" y="1163638"/>
            <a:ext cx="9214792" cy="5122862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Conditional statement:      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q</a:t>
            </a: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Inverse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: 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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 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q </a:t>
            </a: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Example: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200" i="1" dirty="0">
                <a:latin typeface="微软雅黑" panose="020B0503020204020204" charset="-122"/>
                <a:ea typeface="+mn-ea"/>
              </a:rPr>
              <a:t>p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sz="22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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sz="2200" i="1" dirty="0">
                <a:latin typeface="微软雅黑" panose="020B0503020204020204" charset="-122"/>
                <a:ea typeface="+mn-ea"/>
              </a:rPr>
              <a:t>q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 : If I am going to town, then it is raining.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</a:t>
            </a:r>
            <a:r>
              <a:rPr lang="en-US" altLang="zh-CN" sz="2400" i="1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p</a:t>
            </a:r>
            <a:r>
              <a:rPr lang="en-US" altLang="zh-CN" sz="2400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sz="24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 </a:t>
            </a:r>
            <a:r>
              <a:rPr lang="en-US" altLang="zh-CN" sz="2400" i="1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q 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: If I am not going to town, then it is not raining.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endParaRPr lang="en-US" altLang="zh-CN" i="1" dirty="0">
              <a:latin typeface="微软雅黑" panose="020B0503020204020204" charset="-122"/>
              <a:ea typeface="+mn-ea"/>
              <a:sym typeface="Symbol" panose="05050102010706020507" pitchFamily="18" charset="2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b="1" dirty="0">
                <a:latin typeface="微软雅黑" panose="020B0503020204020204" charset="-122"/>
                <a:ea typeface="+mn-ea"/>
                <a:cs typeface="+mn-cs"/>
              </a:rPr>
              <a:t>Truth table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	</a:t>
            </a: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endParaRPr lang="en-US" altLang="zh-CN" dirty="0">
              <a:latin typeface="微软雅黑" panose="020B0503020204020204" charset="-122"/>
              <a:ea typeface="+mn-ea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endParaRPr lang="en-US" altLang="zh-CN" dirty="0">
              <a:latin typeface="微软雅黑" panose="020B0503020204020204" charset="-122"/>
              <a:ea typeface="+mn-ea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    </a:t>
            </a:r>
            <a:endParaRPr lang="en-US" altLang="zh-CN" sz="2400" dirty="0">
              <a:solidFill>
                <a:schemeClr val="hlink"/>
              </a:solidFill>
              <a:latin typeface="微软雅黑" panose="020B0503020204020204" charset="-122"/>
              <a:ea typeface="+mn-ea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solidFill>
                <a:schemeClr val="hlink"/>
              </a:solidFill>
              <a:latin typeface="微软雅黑" panose="020B0503020204020204" charset="-122"/>
              <a:ea typeface="+mn-ea"/>
              <a:cs typeface="+mn-cs"/>
            </a:endParaRPr>
          </a:p>
        </p:txBody>
      </p:sp>
      <p:graphicFrame>
        <p:nvGraphicFramePr>
          <p:cNvPr id="33796" name="表格 33795"/>
          <p:cNvGraphicFramePr/>
          <p:nvPr>
            <p:extLst>
              <p:ext uri="{D42A27DB-BD31-4B8C-83A1-F6EECF244321}">
                <p14:modId xmlns:p14="http://schemas.microsoft.com/office/powerpoint/2010/main" val="2277863255"/>
              </p:ext>
            </p:extLst>
          </p:nvPr>
        </p:nvGraphicFramePr>
        <p:xfrm>
          <a:off x="5375920" y="3933056"/>
          <a:ext cx="4857750" cy="2428875"/>
        </p:xfrm>
        <a:graphic>
          <a:graphicData uri="http://schemas.openxmlformats.org/drawingml/2006/table">
            <a:tbl>
              <a:tblPr/>
              <a:tblGrid>
                <a:gridCol w="1071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7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i="1" dirty="0">
                          <a:latin typeface="Times New Roman" panose="02020603050405020304" pitchFamily="18" charset="0"/>
                        </a:rPr>
                        <a:t>p</a:t>
                      </a:r>
                      <a:endParaRPr lang="en-CA" altLang="zh-CN" sz="2000" i="1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i="1" dirty="0">
                          <a:latin typeface="Times New Roman" panose="02020603050405020304" pitchFamily="18" charset="0"/>
                        </a:rPr>
                        <a:t>q</a:t>
                      </a:r>
                      <a:endParaRPr lang="en-CA" altLang="zh-CN" sz="2000" i="1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i="1" dirty="0"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 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q</a:t>
                      </a:r>
                      <a:endParaRPr lang="en-CA" altLang="zh-CN" sz="2000" b="1" i="1" dirty="0"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p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 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q </a:t>
                      </a:r>
                      <a:endParaRPr lang="en-CA" altLang="zh-CN" sz="2000" b="1" i="1" dirty="0"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7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57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7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1411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26</a:t>
            </a:fld>
            <a:endParaRPr lang="en-US" altLang="zh-CN" sz="1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117" end="17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87">
                                            <p:txEl>
                                              <p:charRg st="117" end="17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charRg st="178" end="1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387">
                                            <p:txEl>
                                              <p:charRg st="178" end="1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Contrapositive of Conditional Statement</a:t>
            </a:r>
          </a:p>
        </p:txBody>
      </p:sp>
      <p:sp>
        <p:nvSpPr>
          <p:cNvPr id="17411" name="Rectangle 3"/>
          <p:cNvSpPr>
            <a:spLocks noGrp="1"/>
          </p:cNvSpPr>
          <p:nvPr>
            <p:ph idx="1"/>
          </p:nvPr>
        </p:nvSpPr>
        <p:spPr>
          <a:xfrm>
            <a:off x="551384" y="1071563"/>
            <a:ext cx="11521280" cy="5694362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Conditional statement:      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q</a:t>
            </a: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Contrapositive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: 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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q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 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p 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（倒置）</a:t>
            </a:r>
            <a:endParaRPr lang="en-US" altLang="zh-CN" i="1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Example: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200" i="1" dirty="0">
                <a:latin typeface="微软雅黑" panose="020B0503020204020204" charset="-122"/>
                <a:ea typeface="+mn-ea"/>
              </a:rPr>
              <a:t>p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sz="22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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sz="2200" i="1" dirty="0">
                <a:latin typeface="微软雅黑" panose="020B0503020204020204" charset="-122"/>
                <a:ea typeface="+mn-ea"/>
              </a:rPr>
              <a:t>q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 : If I am going to town, then it is raining.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</a:t>
            </a:r>
            <a:r>
              <a:rPr lang="en-US" altLang="zh-CN" sz="2400" i="1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q</a:t>
            </a:r>
            <a:r>
              <a:rPr lang="en-US" altLang="zh-CN" sz="2400" dirty="0">
                <a:latin typeface="微软雅黑" panose="020B0503020204020204" charset="-122"/>
                <a:ea typeface="+mn-ea"/>
              </a:rPr>
              <a:t> </a:t>
            </a:r>
            <a:r>
              <a:rPr lang="en-US" altLang="zh-CN" sz="2400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 </a:t>
            </a:r>
            <a:r>
              <a:rPr lang="en-US" altLang="zh-CN" sz="2400" i="1" dirty="0"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p </a:t>
            </a:r>
            <a:r>
              <a:rPr lang="en-US" altLang="zh-CN" sz="2200" dirty="0">
                <a:latin typeface="微软雅黑" panose="020B0503020204020204" charset="-122"/>
                <a:ea typeface="+mn-ea"/>
              </a:rPr>
              <a:t>: If it is not raining, then I am not going to town.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endParaRPr lang="en-US" altLang="zh-CN" i="1" dirty="0">
              <a:latin typeface="微软雅黑" panose="020B0503020204020204" charset="-122"/>
              <a:ea typeface="+mn-ea"/>
              <a:sym typeface="Symbol" panose="05050102010706020507" pitchFamily="18" charset="2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b="1" dirty="0">
                <a:latin typeface="微软雅黑" panose="020B0503020204020204" charset="-122"/>
                <a:ea typeface="+mn-ea"/>
                <a:cs typeface="+mn-cs"/>
              </a:rPr>
              <a:t>Truth table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sz="2000" dirty="0">
              <a:latin typeface="微软雅黑" panose="020B0503020204020204" charset="-122"/>
              <a:ea typeface="+mn-ea"/>
              <a:cs typeface="+mn-cs"/>
              <a:sym typeface="Symbol" panose="05050102010706020507" pitchFamily="18" charset="2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sz="2000" dirty="0">
              <a:latin typeface="微软雅黑" panose="020B0503020204020204" charset="-122"/>
              <a:ea typeface="+mn-ea"/>
              <a:cs typeface="+mn-cs"/>
              <a:sym typeface="Symbol" panose="05050102010706020507" pitchFamily="18" charset="2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sz="2000" dirty="0">
              <a:latin typeface="微软雅黑" panose="020B0503020204020204" charset="-122"/>
              <a:ea typeface="+mn-ea"/>
              <a:cs typeface="+mn-cs"/>
              <a:sym typeface="Symbol" panose="05050102010706020507" pitchFamily="18" charset="2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sz="2000" dirty="0">
              <a:latin typeface="微软雅黑" panose="020B0503020204020204" charset="-122"/>
              <a:ea typeface="+mn-ea"/>
              <a:cs typeface="+mn-cs"/>
              <a:sym typeface="Symbol" panose="05050102010706020507" pitchFamily="18" charset="2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sz="2000" dirty="0">
              <a:latin typeface="微软雅黑" panose="020B0503020204020204" charset="-122"/>
              <a:ea typeface="+mn-ea"/>
              <a:cs typeface="+mn-cs"/>
              <a:sym typeface="Symbol" panose="05050102010706020507" pitchFamily="18" charset="2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sz="1000" dirty="0">
              <a:latin typeface="微软雅黑" panose="020B0503020204020204" charset="-122"/>
              <a:ea typeface="+mn-ea"/>
              <a:cs typeface="+mn-cs"/>
              <a:sym typeface="Symbol" panose="05050102010706020507" pitchFamily="18" charset="2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800" dirty="0"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      When two compound propositions always have the same truth value we call them </a:t>
            </a:r>
            <a:r>
              <a:rPr lang="en-US" altLang="zh-CN" i="1" dirty="0">
                <a:solidFill>
                  <a:schemeClr val="accent2"/>
                </a:solidFill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equivalent</a:t>
            </a:r>
            <a:r>
              <a:rPr lang="en-US" altLang="zh-CN" dirty="0">
                <a:solidFill>
                  <a:schemeClr val="hlink"/>
                </a:solidFill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.</a:t>
            </a:r>
          </a:p>
        </p:txBody>
      </p:sp>
      <p:graphicFrame>
        <p:nvGraphicFramePr>
          <p:cNvPr id="34820" name="表格 34819"/>
          <p:cNvGraphicFramePr/>
          <p:nvPr>
            <p:extLst>
              <p:ext uri="{D42A27DB-BD31-4B8C-83A1-F6EECF244321}">
                <p14:modId xmlns:p14="http://schemas.microsoft.com/office/powerpoint/2010/main" val="884893964"/>
              </p:ext>
            </p:extLst>
          </p:nvPr>
        </p:nvGraphicFramePr>
        <p:xfrm>
          <a:off x="4151784" y="4077072"/>
          <a:ext cx="4000500" cy="1981200"/>
        </p:xfrm>
        <a:graphic>
          <a:graphicData uri="http://schemas.openxmlformats.org/drawingml/2006/table">
            <a:tbl>
              <a:tblPr/>
              <a:tblGrid>
                <a:gridCol w="6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i="1" dirty="0">
                          <a:latin typeface="Times New Roman" panose="02020603050405020304" pitchFamily="18" charset="0"/>
                        </a:rPr>
                        <a:t>p</a:t>
                      </a:r>
                      <a:endParaRPr lang="en-CA" altLang="zh-CN" sz="2000" i="1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i="1" dirty="0">
                          <a:latin typeface="Times New Roman" panose="02020603050405020304" pitchFamily="18" charset="0"/>
                        </a:rPr>
                        <a:t>q</a:t>
                      </a:r>
                      <a:endParaRPr lang="en-CA" altLang="zh-CN" sz="2000" i="1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i="1" dirty="0"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 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q</a:t>
                      </a:r>
                      <a:endParaRPr lang="en-CA" altLang="zh-CN" sz="2000" b="1" i="1" dirty="0"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 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p </a:t>
                      </a:r>
                      <a:endParaRPr lang="en-CA" altLang="zh-CN" sz="2000" b="1" i="1" dirty="0">
                        <a:latin typeface="Times New Roman" panose="02020603050405020304" pitchFamily="18" charset="0"/>
                        <a:sym typeface="Symbol" panose="05050102010706020507" pitchFamily="18" charset="2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  <a:endParaRPr lang="en-CA" altLang="zh-CN" sz="2000" dirty="0">
                        <a:latin typeface="Times New Roman" panose="02020603050405020304" pitchFamily="18" charset="0"/>
                      </a:endParaRP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CA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 anchorCtr="1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459" name="灯片编号占位符 5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27</a:t>
            </a:fld>
            <a:endParaRPr lang="en-US" altLang="zh-CN" sz="1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Biconditional Operator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199456" y="1124744"/>
            <a:ext cx="10119469" cy="548005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【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Definition】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q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  propositions.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The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conditional statement 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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the proposition “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if and only if (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iff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q.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Equivalent expressions: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 is necessary and sufficient for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q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Symbol" panose="05050102010706020507" pitchFamily="18" charset="2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 if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 then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q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and conversely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Truth table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05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Both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must have the same truth value for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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be true.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30696"/>
              </p:ext>
            </p:extLst>
          </p:nvPr>
        </p:nvGraphicFramePr>
        <p:xfrm>
          <a:off x="4151784" y="4005064"/>
          <a:ext cx="4502151" cy="2286000"/>
        </p:xfrm>
        <a:graphic>
          <a:graphicData uri="http://schemas.openxmlformats.org/drawingml/2006/table">
            <a:tbl>
              <a:tblPr/>
              <a:tblGrid>
                <a:gridCol w="1500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0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</a:t>
                      </a:r>
                      <a:endParaRPr kumimoji="0" lang="en-CA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q</a:t>
                      </a:r>
                      <a:endParaRPr kumimoji="0" lang="en-CA" altLang="zh-CN" sz="2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 </a:t>
                      </a:r>
                      <a:r>
                        <a:rPr kumimoji="0" lang="en-US" altLang="zh-CN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q</a:t>
                      </a:r>
                      <a:endParaRPr kumimoji="0" lang="en-CA" altLang="zh-CN" sz="24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7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8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F</a:t>
                      </a:r>
                      <a:endParaRPr kumimoji="0" lang="en-CA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</a:t>
                      </a:r>
                      <a:endParaRPr kumimoji="0" lang="en-CA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91452" marR="91452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5501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28</a:t>
            </a:fld>
            <a:endParaRPr lang="en-US" altLang="zh-CN" sz="1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84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Picture 3" descr="t01_1_0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125" y="1000125"/>
            <a:ext cx="3182938" cy="36655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Precedence of Logical Operators</a:t>
            </a:r>
          </a:p>
        </p:txBody>
      </p:sp>
      <p:sp>
        <p:nvSpPr>
          <p:cNvPr id="107523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Parentheses get the highest precedence</a:t>
            </a:r>
          </a:p>
          <a:p>
            <a:pPr eaLnBrk="1" hangingPunct="1">
              <a:buClr>
                <a:srgbClr val="0D0D0D"/>
              </a:buClr>
              <a:buSzPct val="75000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Then  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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     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，</a:t>
            </a:r>
            <a:r>
              <a:rPr lang="en-US" altLang="zh-CN" dirty="0">
                <a:solidFill>
                  <a:schemeClr val="tx2"/>
                </a:solidFill>
                <a:latin typeface="微软雅黑" panose="020B0503020204020204" charset="-122"/>
                <a:ea typeface="+mn-ea"/>
                <a:cs typeface="+mn-cs"/>
                <a:sym typeface="Symbol" panose="05050102010706020507" pitchFamily="18" charset="2"/>
              </a:rPr>
              <a:t>      </a:t>
            </a:r>
            <a:endParaRPr lang="en-US" altLang="zh-CN" dirty="0">
              <a:solidFill>
                <a:schemeClr val="tx2"/>
              </a:solidFill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None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Examples: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p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 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q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 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r</a:t>
            </a:r>
            <a:r>
              <a:rPr lang="en-US" altLang="zh-CN" sz="2400" dirty="0">
                <a:latin typeface="微软雅黑" panose="020B0503020204020204" charset="-122"/>
                <a:ea typeface="+mn-ea"/>
              </a:rPr>
              <a:t>  means 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(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p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 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q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)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 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r</a:t>
            </a:r>
            <a:r>
              <a:rPr lang="en-US" altLang="zh-CN" sz="2400" dirty="0">
                <a:latin typeface="微软雅黑" panose="020B0503020204020204" charset="-122"/>
                <a:ea typeface="+mn-ea"/>
              </a:rPr>
              <a:t>,  not  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p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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(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q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 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r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)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p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 </a:t>
            </a:r>
            <a:r>
              <a:rPr lang="en-US" altLang="zh-CN" sz="2400" dirty="0">
                <a:solidFill>
                  <a:schemeClr val="tx2"/>
                </a:solidFill>
                <a:ea typeface="+mn-ea"/>
                <a:sym typeface="Symbol" panose="05050102010706020507" pitchFamily="18" charset="2"/>
              </a:rPr>
              <a:t>(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q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 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r)</a:t>
            </a:r>
            <a:r>
              <a:rPr lang="en-US" altLang="zh-CN" sz="2400" dirty="0">
                <a:latin typeface="微软雅黑" panose="020B0503020204020204" charset="-122"/>
                <a:ea typeface="+mn-ea"/>
              </a:rPr>
              <a:t>  means 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(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p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 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q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)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charset="-122"/>
                <a:ea typeface="+mn-ea"/>
                <a:sym typeface="Symbol" panose="05050102010706020507" pitchFamily="18" charset="2"/>
              </a:rPr>
              <a:t> </a:t>
            </a:r>
            <a:r>
              <a:rPr lang="en-US" altLang="zh-CN" sz="2400" i="1" dirty="0">
                <a:solidFill>
                  <a:schemeClr val="tx2"/>
                </a:solidFill>
                <a:latin typeface="微软雅黑" panose="020B0503020204020204" charset="-122"/>
                <a:ea typeface="+mn-ea"/>
              </a:rPr>
              <a:t>r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solidFill>
                <a:schemeClr val="tx2"/>
              </a:solidFill>
              <a:latin typeface="微软雅黑" panose="020B0503020204020204" charset="-122"/>
              <a:ea typeface="+mn-ea"/>
            </a:endParaRP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solidFill>
                <a:schemeClr val="tx2"/>
              </a:solidFill>
              <a:latin typeface="微软雅黑" panose="020B0503020204020204" charset="-122"/>
              <a:ea typeface="+mn-ea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07524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29</a:t>
            </a:fld>
            <a:endParaRPr lang="en-US" altLang="zh-CN" sz="1400" b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2"/>
          <p:cNvSpPr>
            <a:spLocks noGrp="1"/>
          </p:cNvSpPr>
          <p:nvPr>
            <p:ph idx="1"/>
          </p:nvPr>
        </p:nvSpPr>
        <p:spPr>
          <a:xfrm>
            <a:off x="767408" y="1196752"/>
            <a:ext cx="11300460" cy="936104"/>
          </a:xfrm>
        </p:spPr>
        <p:txBody>
          <a:bodyPr vert="horz" wrap="square" lIns="91440" tIns="45720" rIns="91440" bIns="45720" anchor="t" anchorCtr="0"/>
          <a:lstStyle/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连续结构在计算机上采用离散表示：</a:t>
            </a:r>
            <a:endParaRPr lang="en-US" altLang="zh-CN" dirty="0">
              <a:sym typeface="宋体" panose="02010600030101010101" pitchFamily="2" charset="-122"/>
            </a:endParaRP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ym typeface="宋体" panose="02010600030101010101" pitchFamily="2" charset="-122"/>
              </a:rPr>
              <a:t>数字、文字、声音、图像、三维结构</a:t>
            </a:r>
            <a:endParaRPr lang="en-US" altLang="zh-CN" dirty="0">
              <a:sym typeface="宋体" panose="02010600030101010101" pitchFamily="2" charset="-122"/>
            </a:endParaRPr>
          </a:p>
        </p:txBody>
      </p:sp>
      <p:sp>
        <p:nvSpPr>
          <p:cNvPr id="47107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3</a:t>
            </a:fld>
            <a:endParaRPr lang="en-US" altLang="zh-CN" sz="1400" b="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2125980" y="38100"/>
            <a:ext cx="8229600" cy="736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Tx/>
              <a:buNone/>
            </a:pPr>
            <a:r>
              <a:rPr lang="zh-CN" altLang="en-US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离散数学</a:t>
            </a:r>
            <a:r>
              <a:rPr lang="en-US" altLang="zh-CN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E53E53-7708-4DAA-A501-3BE6AE455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2564904"/>
            <a:ext cx="9920360" cy="325281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A66BC71-1412-4C85-A869-F92C57D0AB75}"/>
              </a:ext>
            </a:extLst>
          </p:cNvPr>
          <p:cNvSpPr/>
          <p:nvPr/>
        </p:nvSpPr>
        <p:spPr>
          <a:xfrm>
            <a:off x="1559496" y="6021288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ym typeface="宋体" panose="02010600030101010101" pitchFamily="2" charset="-122"/>
              </a:rPr>
              <a:t>声音用离散的高度表示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56274922"/>
      </p:ext>
    </p:extLst>
  </p:cSld>
  <p:clrMapOvr>
    <a:masterClrMapping/>
  </p:clrMapOvr>
  <p:transition advTm="17082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Truth Table</a:t>
            </a:r>
          </a:p>
        </p:txBody>
      </p:sp>
      <p:sp>
        <p:nvSpPr>
          <p:cNvPr id="109570" name="Rectangle 3"/>
          <p:cNvSpPr>
            <a:spLocks noGrp="1"/>
          </p:cNvSpPr>
          <p:nvPr>
            <p:ph idx="1"/>
          </p:nvPr>
        </p:nvSpPr>
        <p:spPr>
          <a:xfrm>
            <a:off x="1416050" y="1269365"/>
            <a:ext cx="9434195" cy="512254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Truth Table</a:t>
            </a:r>
            <a:r>
              <a:rPr lang="en-US" altLang="zh-CN" sz="2800">
                <a:latin typeface="微软雅黑" panose="020B0503020204020204" charset="-122"/>
                <a:ea typeface="+mn-ea"/>
                <a:cs typeface="+mn-cs"/>
              </a:rPr>
              <a:t>: visual display of the relationship between the truth values of propositions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Columns</a:t>
            </a:r>
            <a:r>
              <a:rPr lang="en-US" altLang="zh-CN" sz="2800">
                <a:latin typeface="微软雅黑" panose="020B0503020204020204" charset="-122"/>
                <a:ea typeface="+mn-ea"/>
                <a:cs typeface="+mn-cs"/>
              </a:rPr>
              <a:t>: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>
                <a:latin typeface="微软雅黑" panose="020B0503020204020204" charset="-122"/>
                <a:ea typeface="+mn-ea"/>
              </a:rPr>
              <a:t>One column for each propositional variable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>
                <a:latin typeface="微软雅黑" panose="020B0503020204020204" charset="-122"/>
                <a:ea typeface="+mn-ea"/>
              </a:rPr>
              <a:t>One column for each compound proposition</a:t>
            </a:r>
          </a:p>
          <a:p>
            <a:pPr marL="457200" lvl="1" indent="0" eaLnBrk="1" hangingPunct="1"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endParaRPr lang="en-US" altLang="zh-CN">
              <a:latin typeface="微软雅黑" panose="020B0503020204020204" charset="-122"/>
              <a:ea typeface="+mn-ea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>
                <a:solidFill>
                  <a:srgbClr val="3333CC"/>
                </a:solidFill>
                <a:latin typeface="微软雅黑" panose="020B0503020204020204" charset="-122"/>
                <a:ea typeface="+mn-ea"/>
                <a:cs typeface="+mn-cs"/>
              </a:rPr>
              <a:t>Rows</a:t>
            </a:r>
            <a:r>
              <a:rPr lang="en-US" altLang="zh-CN" sz="2800">
                <a:latin typeface="微软雅黑" panose="020B0503020204020204" charset="-122"/>
                <a:ea typeface="+mn-ea"/>
                <a:cs typeface="+mn-cs"/>
              </a:rPr>
              <a:t>: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>
                <a:latin typeface="微软雅黑" panose="020B0503020204020204" charset="-122"/>
                <a:ea typeface="+mn-ea"/>
              </a:rPr>
              <a:t>Each row contains a possible configuration of truth values of variables </a:t>
            </a:r>
            <a:r>
              <a:rPr lang="en-US" altLang="zh-CN" sz="2400">
                <a:solidFill>
                  <a:srgbClr val="3333CC"/>
                </a:solidFill>
                <a:latin typeface="微软雅黑" panose="020B0503020204020204" charset="-122"/>
                <a:ea typeface="+mn-ea"/>
              </a:rPr>
              <a:t>and </a:t>
            </a:r>
            <a:r>
              <a:rPr lang="en-US" altLang="zh-CN" sz="2400">
                <a:latin typeface="微软雅黑" panose="020B0503020204020204" charset="-122"/>
                <a:ea typeface="+mn-ea"/>
              </a:rPr>
              <a:t>the results of compound propositions</a:t>
            </a:r>
          </a:p>
          <a:p>
            <a:pPr lvl="1" eaLnBrk="1" hangingPunct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>
                <a:latin typeface="微软雅黑" panose="020B0503020204020204" charset="-122"/>
                <a:ea typeface="+mn-ea"/>
              </a:rPr>
              <a:t>For </a:t>
            </a:r>
            <a:r>
              <a:rPr lang="en-US" altLang="zh-CN" sz="2400" i="1">
                <a:latin typeface="微软雅黑" panose="020B0503020204020204" charset="-122"/>
                <a:ea typeface="+mn-ea"/>
              </a:rPr>
              <a:t>n</a:t>
            </a:r>
            <a:r>
              <a:rPr lang="en-US" altLang="zh-CN" sz="2400">
                <a:latin typeface="微软雅黑" panose="020B0503020204020204" charset="-122"/>
                <a:ea typeface="+mn-ea"/>
              </a:rPr>
              <a:t> propositional variables there will be 2</a:t>
            </a:r>
            <a:r>
              <a:rPr lang="en-US" altLang="zh-CN" sz="2400" i="1" baseline="30000">
                <a:latin typeface="微软雅黑" panose="020B0503020204020204" charset="-122"/>
                <a:ea typeface="+mn-ea"/>
              </a:rPr>
              <a:t>n</a:t>
            </a:r>
            <a:r>
              <a:rPr lang="en-US" altLang="zh-CN" sz="2400">
                <a:latin typeface="微软雅黑" panose="020B0503020204020204" charset="-122"/>
                <a:ea typeface="+mn-ea"/>
              </a:rPr>
              <a:t> rows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09571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30</a:t>
            </a:fld>
            <a:endParaRPr lang="en-US" altLang="zh-CN" sz="1400" b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617" name="Object 2"/>
          <p:cNvGraphicFramePr>
            <a:graphicFrameLocks noChangeAspect="1"/>
          </p:cNvGraphicFramePr>
          <p:nvPr/>
        </p:nvGraphicFramePr>
        <p:xfrm>
          <a:off x="5238750" y="1071563"/>
          <a:ext cx="19050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6" r:id="rId4" imgW="13382625" imgH="3514725" progId="Equation.3">
                  <p:embed/>
                </p:oleObj>
              </mc:Choice>
              <mc:Fallback>
                <p:oleObj r:id="rId4" imgW="13382625" imgH="3514725" progId="Equation.3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38750" y="1071563"/>
                        <a:ext cx="1905000" cy="4937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3028" name="AutoShape 4"/>
          <p:cNvSpPr>
            <a:spLocks noChangeArrowheads="1"/>
          </p:cNvSpPr>
          <p:nvPr/>
        </p:nvSpPr>
        <p:spPr bwMode="auto">
          <a:xfrm>
            <a:off x="1881188" y="1714500"/>
            <a:ext cx="8358188" cy="4643438"/>
          </a:xfrm>
          <a:prstGeom prst="foldedCorner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  <a:effectLst/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Solution: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076" name="表格 3075"/>
          <p:cNvGraphicFramePr/>
          <p:nvPr/>
        </p:nvGraphicFramePr>
        <p:xfrm>
          <a:off x="2114550" y="2214563"/>
          <a:ext cx="7839075" cy="3873500"/>
        </p:xfrm>
        <a:graphic>
          <a:graphicData uri="http://schemas.openxmlformats.org/drawingml/2006/table">
            <a:tbl>
              <a:tblPr/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6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8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02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i="1" dirty="0"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q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r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i="1" dirty="0"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q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q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)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US" altLang="zh-CN" sz="2000" b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 </a:t>
                      </a:r>
                      <a:r>
                        <a:rPr lang="en-US" altLang="zh-CN" sz="2000" b="1" i="1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r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21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21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2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021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213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0212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F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</a:rPr>
                        <a:t>T</a:t>
                      </a: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1681" name="Rectangle 2"/>
          <p:cNvSpPr txBox="1"/>
          <p:nvPr/>
        </p:nvSpPr>
        <p:spPr>
          <a:xfrm>
            <a:off x="2208213" y="115888"/>
            <a:ext cx="7772400" cy="7223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600" b="0">
                <a:solidFill>
                  <a:schemeClr val="accent2"/>
                </a:solidFill>
              </a:rPr>
              <a:t>Truth Table</a:t>
            </a:r>
          </a:p>
        </p:txBody>
      </p:sp>
      <p:sp>
        <p:nvSpPr>
          <p:cNvPr id="111682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31</a:t>
            </a:fld>
            <a:endParaRPr lang="en-US" altLang="zh-CN" sz="1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15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302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/>
          </p:cNvSpPr>
          <p:nvPr>
            <p:ph type="title"/>
          </p:nvPr>
        </p:nvSpPr>
        <p:spPr>
          <a:xfrm>
            <a:off x="912813" y="115888"/>
            <a:ext cx="10363200" cy="722312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Logic and Bit Operations</a:t>
            </a:r>
          </a:p>
        </p:txBody>
      </p:sp>
      <p:sp>
        <p:nvSpPr>
          <p:cNvPr id="113666" name="Rectangle 3"/>
          <p:cNvSpPr>
            <a:spLocks noGrp="1"/>
          </p:cNvSpPr>
          <p:nvPr>
            <p:ph type="body" sz="half" idx="1"/>
          </p:nvPr>
        </p:nvSpPr>
        <p:spPr>
          <a:xfrm>
            <a:off x="479376" y="1700808"/>
            <a:ext cx="6768752" cy="3528392"/>
          </a:xfrm>
        </p:spPr>
        <p:txBody>
          <a:bodyPr vert="horz" wrap="square" lIns="91440" tIns="45720" rIns="91440" bIns="45720" anchor="t" anchorCtr="0"/>
          <a:lstStyle/>
          <a:p>
            <a:pPr marL="0" indent="0" eaLnBrk="1" hangingPunct="1">
              <a:buClr>
                <a:schemeClr val="accent2"/>
              </a:buClr>
              <a:buSzTx/>
              <a:buNone/>
            </a:pPr>
            <a:r>
              <a:rPr lang="en-US" altLang="zh-CN" b="0" i="1" dirty="0">
                <a:solidFill>
                  <a:srgbClr val="3333FF"/>
                </a:solidFill>
              </a:rPr>
              <a:t>Bit</a:t>
            </a:r>
            <a:r>
              <a:rPr lang="en-US" altLang="zh-CN" b="0" i="1" dirty="0">
                <a:solidFill>
                  <a:srgbClr val="008000"/>
                </a:solidFill>
              </a:rPr>
              <a:t>: </a:t>
            </a:r>
            <a:r>
              <a:rPr lang="en-US" altLang="zh-CN" b="0" dirty="0"/>
              <a:t> two possible values , </a:t>
            </a:r>
            <a:r>
              <a:rPr lang="en-US" altLang="zh-CN" b="0" dirty="0">
                <a:solidFill>
                  <a:srgbClr val="FF0000"/>
                </a:solidFill>
              </a:rPr>
              <a:t>0</a:t>
            </a:r>
            <a:r>
              <a:rPr lang="en-US" altLang="zh-CN" b="0" dirty="0"/>
              <a:t> and </a:t>
            </a:r>
            <a:r>
              <a:rPr lang="en-US" altLang="zh-CN" b="0" dirty="0">
                <a:solidFill>
                  <a:srgbClr val="FF0000"/>
                </a:solidFill>
              </a:rPr>
              <a:t>1</a:t>
            </a:r>
          </a:p>
          <a:p>
            <a:pPr marL="0" indent="0" eaLnBrk="1" hangingPunct="1">
              <a:buClr>
                <a:schemeClr val="accent2"/>
              </a:buClr>
              <a:buSzTx/>
              <a:buNone/>
            </a:pPr>
            <a:endParaRPr lang="en-US" altLang="zh-CN" b="0" dirty="0"/>
          </a:p>
          <a:p>
            <a:pPr marL="0" indent="0" eaLnBrk="1" hangingPunct="1">
              <a:buClr>
                <a:schemeClr val="accent2"/>
              </a:buClr>
              <a:buSzTx/>
              <a:buNone/>
            </a:pPr>
            <a:r>
              <a:rPr lang="en-US" altLang="zh-CN" b="0" dirty="0"/>
              <a:t>A </a:t>
            </a:r>
            <a:r>
              <a:rPr lang="en-US" altLang="zh-CN" b="0" i="1" dirty="0">
                <a:solidFill>
                  <a:srgbClr val="3333FF"/>
                </a:solidFill>
              </a:rPr>
              <a:t>Boolean variable</a:t>
            </a:r>
            <a:r>
              <a:rPr lang="en-US" altLang="zh-CN" b="0" dirty="0"/>
              <a:t> is one whose value is either true or false. </a:t>
            </a:r>
          </a:p>
          <a:p>
            <a:pPr marL="0" indent="0" eaLnBrk="1" hangingPunct="1">
              <a:buClr>
                <a:schemeClr val="accent2"/>
              </a:buClr>
              <a:buSzTx/>
              <a:buNone/>
            </a:pPr>
            <a:r>
              <a:rPr lang="en-US" altLang="zh-CN" b="0" dirty="0"/>
              <a:t>A Boolean variable can be represented using a bit.</a:t>
            </a:r>
          </a:p>
          <a:p>
            <a:pPr marL="0" indent="0" eaLnBrk="1" hangingPunct="1">
              <a:buClr>
                <a:schemeClr val="accent2"/>
              </a:buClr>
              <a:buSzTx/>
              <a:buNone/>
            </a:pPr>
            <a:endParaRPr lang="en-US" altLang="zh-CN" b="0" i="1" dirty="0">
              <a:solidFill>
                <a:srgbClr val="3333FF"/>
              </a:solidFill>
            </a:endParaRPr>
          </a:p>
          <a:p>
            <a:pPr marL="0" indent="0" eaLnBrk="1" hangingPunct="1">
              <a:buClr>
                <a:schemeClr val="accent2"/>
              </a:buClr>
              <a:buSzTx/>
              <a:buNone/>
            </a:pPr>
            <a:r>
              <a:rPr lang="en-US" altLang="zh-CN" b="0" i="1" dirty="0">
                <a:solidFill>
                  <a:srgbClr val="3333FF"/>
                </a:solidFill>
              </a:rPr>
              <a:t>Bit operations</a:t>
            </a:r>
            <a:r>
              <a:rPr lang="en-US" altLang="zh-CN" b="0" dirty="0"/>
              <a:t> correspond to logical operations of Boolean variables. </a:t>
            </a:r>
          </a:p>
        </p:txBody>
      </p:sp>
      <p:graphicFrame>
        <p:nvGraphicFramePr>
          <p:cNvPr id="38916" name="内容占位符 38915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34049634"/>
              </p:ext>
            </p:extLst>
          </p:nvPr>
        </p:nvGraphicFramePr>
        <p:xfrm>
          <a:off x="7680176" y="1844824"/>
          <a:ext cx="3810000" cy="359886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951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i="1" dirty="0">
                          <a:latin typeface="Times New Roman" panose="02020603050405020304" pitchFamily="18" charset="0"/>
                        </a:rPr>
                        <a:t>x</a:t>
                      </a:r>
                    </a:p>
                  </a:txBody>
                  <a:tcPr marT="45724" marB="45724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i="1" dirty="0">
                          <a:latin typeface="Times New Roman" panose="02020603050405020304" pitchFamily="18" charset="0"/>
                        </a:rPr>
                        <a:t>y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i="1" dirty="0">
                          <a:latin typeface="Times New Roman" panose="02020603050405020304" pitchFamily="18" charset="0"/>
                        </a:rPr>
                        <a:t>x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lang="en-US" altLang="zh-CN" sz="1600" i="1" dirty="0">
                          <a:latin typeface="Times New Roman" panose="02020603050405020304" pitchFamily="18" charset="0"/>
                        </a:rPr>
                        <a:t> y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i="1" dirty="0">
                          <a:latin typeface="Times New Roman" panose="02020603050405020304" pitchFamily="18" charset="0"/>
                        </a:rPr>
                        <a:t>x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 </a:t>
                      </a:r>
                      <a:r>
                        <a:rPr lang="en-US" altLang="zh-CN" sz="1600" i="1" dirty="0">
                          <a:latin typeface="Times New Roman" panose="02020603050405020304" pitchFamily="18" charset="0"/>
                        </a:rPr>
                        <a:t>y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i="1" dirty="0">
                          <a:latin typeface="Times New Roman" panose="02020603050405020304" pitchFamily="18" charset="0"/>
                        </a:rPr>
                        <a:t>x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</a:t>
                      </a:r>
                      <a:r>
                        <a:rPr lang="en-US" altLang="zh-CN" sz="1600" i="1" dirty="0">
                          <a:latin typeface="Times New Roman" panose="02020603050405020304" pitchFamily="18" charset="0"/>
                        </a:rPr>
                        <a:t> y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78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4" marB="45724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24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4" marB="45724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78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4" marB="45724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518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4" marB="45724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1" hangingPunct="1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24" marB="45724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3743" name="灯片编号占位符 5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32</a:t>
            </a:fld>
            <a:endParaRPr lang="en-US" altLang="zh-CN" sz="1400" b="0"/>
          </a:p>
        </p:txBody>
      </p:sp>
      <p:sp>
        <p:nvSpPr>
          <p:cNvPr id="7" name="TextBox 6"/>
          <p:cNvSpPr txBox="1"/>
          <p:nvPr/>
        </p:nvSpPr>
        <p:spPr>
          <a:xfrm>
            <a:off x="7536160" y="5589240"/>
            <a:ext cx="314325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>
                <a:sym typeface="Symbol" panose="05050102010706020507" pitchFamily="18" charset="2"/>
              </a:rPr>
              <a:t>F0  ,  T 1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Bitwise Operations</a:t>
            </a:r>
            <a:endParaRPr lang="zh-CN" altLang="zh-CN">
              <a:latin typeface="Arial Black" panose="020B0A0402010202020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115714" name="Rectangle 3"/>
          <p:cNvSpPr>
            <a:spLocks noGrp="1"/>
          </p:cNvSpPr>
          <p:nvPr>
            <p:ph idx="1"/>
          </p:nvPr>
        </p:nvSpPr>
        <p:spPr>
          <a:xfrm>
            <a:off x="1271464" y="1484784"/>
            <a:ext cx="10225136" cy="4353594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15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A </a:t>
            </a:r>
            <a:r>
              <a:rPr lang="en-US" altLang="zh-CN" i="1" dirty="0">
                <a:solidFill>
                  <a:srgbClr val="3333FF"/>
                </a:solidFill>
                <a:latin typeface="微软雅黑" panose="020B0503020204020204" charset="-122"/>
                <a:ea typeface="+mn-ea"/>
                <a:cs typeface="+mn-cs"/>
              </a:rPr>
              <a:t>bit string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is a sequence of zero or more bits.</a:t>
            </a:r>
          </a:p>
          <a:p>
            <a:pPr eaLnBrk="1" hangingPunct="1">
              <a:lnSpc>
                <a:spcPct val="15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The </a:t>
            </a:r>
            <a:r>
              <a:rPr lang="en-US" altLang="zh-CN" i="1" dirty="0">
                <a:solidFill>
                  <a:srgbClr val="3333FF"/>
                </a:solidFill>
                <a:latin typeface="微软雅黑" panose="020B0503020204020204" charset="-122"/>
                <a:ea typeface="+mn-ea"/>
                <a:cs typeface="+mn-cs"/>
              </a:rPr>
              <a:t>length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of this string is the number of bits in the string.</a:t>
            </a:r>
          </a:p>
          <a:p>
            <a:pPr eaLnBrk="1" hangingPunct="1">
              <a:lnSpc>
                <a:spcPct val="15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i="1" dirty="0">
                <a:solidFill>
                  <a:srgbClr val="3333FF"/>
                </a:solidFill>
                <a:latin typeface="微软雅黑" panose="020B0503020204020204" charset="-122"/>
                <a:ea typeface="+mn-ea"/>
                <a:cs typeface="+mn-cs"/>
              </a:rPr>
              <a:t> Bitwise</a:t>
            </a:r>
            <a:r>
              <a:rPr lang="en-US" altLang="zh-CN" i="1" dirty="0">
                <a:solidFill>
                  <a:srgbClr val="008000"/>
                </a:solidFill>
                <a:latin typeface="微软雅黑" panose="020B0503020204020204" charset="-122"/>
                <a:ea typeface="+mn-ea"/>
                <a:cs typeface="+mn-cs"/>
              </a:rPr>
              <a:t> </a:t>
            </a:r>
            <a:r>
              <a:rPr lang="en-US" altLang="zh-CN" i="1" dirty="0">
                <a:solidFill>
                  <a:srgbClr val="3333FF"/>
                </a:solidFill>
                <a:latin typeface="微软雅黑" panose="020B0503020204020204" charset="-122"/>
                <a:ea typeface="+mn-ea"/>
                <a:cs typeface="+mn-cs"/>
              </a:rPr>
              <a:t>operations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are bit operations extended to bit strings.</a:t>
            </a:r>
          </a:p>
          <a:p>
            <a:pPr eaLnBrk="1" hangingPunct="1">
              <a:lnSpc>
                <a:spcPct val="15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Bitwise operations of two strings of the same length:</a:t>
            </a:r>
          </a:p>
          <a:p>
            <a:pPr lvl="1" eaLnBrk="1" hangingPunct="1">
              <a:lnSpc>
                <a:spcPct val="15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 dirty="0">
                <a:solidFill>
                  <a:srgbClr val="008000"/>
                </a:solidFill>
                <a:latin typeface="微软雅黑" panose="020B0503020204020204" charset="-122"/>
                <a:ea typeface="+mn-ea"/>
              </a:rPr>
              <a:t>bitwise OR</a:t>
            </a:r>
          </a:p>
          <a:p>
            <a:pPr lvl="1" eaLnBrk="1" hangingPunct="1">
              <a:lnSpc>
                <a:spcPct val="15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 dirty="0">
                <a:solidFill>
                  <a:srgbClr val="008000"/>
                </a:solidFill>
                <a:latin typeface="微软雅黑" panose="020B0503020204020204" charset="-122"/>
                <a:ea typeface="+mn-ea"/>
              </a:rPr>
              <a:t>bitwise AND</a:t>
            </a:r>
          </a:p>
          <a:p>
            <a:pPr lvl="1" eaLnBrk="1" hangingPunct="1">
              <a:lnSpc>
                <a:spcPct val="15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 dirty="0">
                <a:solidFill>
                  <a:srgbClr val="008000"/>
                </a:solidFill>
                <a:latin typeface="微软雅黑" panose="020B0503020204020204" charset="-122"/>
                <a:ea typeface="+mn-ea"/>
              </a:rPr>
              <a:t>bitwise XOR</a:t>
            </a:r>
          </a:p>
        </p:txBody>
      </p:sp>
      <p:sp>
        <p:nvSpPr>
          <p:cNvPr id="115715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33</a:t>
            </a:fld>
            <a:endParaRPr lang="en-US" altLang="zh-CN" sz="1400" b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Bitwise Operations</a:t>
            </a:r>
          </a:p>
        </p:txBody>
      </p:sp>
      <p:sp>
        <p:nvSpPr>
          <p:cNvPr id="117762" name="Rectangle 3"/>
          <p:cNvSpPr>
            <a:spLocks noGrp="1"/>
          </p:cNvSpPr>
          <p:nvPr>
            <p:ph idx="1"/>
          </p:nvPr>
        </p:nvSpPr>
        <p:spPr>
          <a:xfrm>
            <a:off x="983615" y="1124585"/>
            <a:ext cx="10364470" cy="128968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15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Example: Find the bitwise OR, bitwise AND, and bitwise XOR of the bit strings 01 1011 0110 and 11 0001 1101. 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微软雅黑" panose="020B0503020204020204" charset="-122"/>
                <a:ea typeface="+mn-ea"/>
                <a:cs typeface="+mn-cs"/>
              </a:rPr>
              <a:t>                         01 1011 0110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微软雅黑" panose="020B0503020204020204" charset="-122"/>
                <a:ea typeface="+mn-ea"/>
                <a:cs typeface="+mn-cs"/>
              </a:rPr>
              <a:t>                         11 0001 1101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800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微软雅黑" panose="020B0503020204020204" charset="-122"/>
                <a:ea typeface="+mn-ea"/>
                <a:cs typeface="+mn-cs"/>
              </a:rPr>
              <a:t>                </a:t>
            </a:r>
            <a:endParaRPr lang="en-US" altLang="zh-CN" dirty="0">
              <a:latin typeface="微软雅黑" panose="020B0503020204020204" charset="-122"/>
              <a:ea typeface="+mn-ea"/>
              <a:cs typeface="+mn-cs"/>
            </a:endParaRPr>
          </a:p>
        </p:txBody>
      </p:sp>
      <p:sp>
        <p:nvSpPr>
          <p:cNvPr id="117763" name="Line 4"/>
          <p:cNvSpPr/>
          <p:nvPr/>
        </p:nvSpPr>
        <p:spPr>
          <a:xfrm>
            <a:off x="3719830" y="4077018"/>
            <a:ext cx="2376488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17764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34</a:t>
            </a:fld>
            <a:endParaRPr lang="en-US" altLang="zh-CN" sz="1400" b="0"/>
          </a:p>
        </p:txBody>
      </p:sp>
      <p:sp>
        <p:nvSpPr>
          <p:cNvPr id="2" name="文本框 1"/>
          <p:cNvSpPr txBox="1"/>
          <p:nvPr/>
        </p:nvSpPr>
        <p:spPr>
          <a:xfrm>
            <a:off x="3719830" y="4293235"/>
            <a:ext cx="608520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微软雅黑" panose="020B0503020204020204" charset="-122"/>
                <a:ea typeface="+mn-ea"/>
                <a:sym typeface="+mn-ea"/>
              </a:rPr>
              <a:t>11 1011 1111       bitwise OR</a:t>
            </a:r>
            <a:endParaRPr lang="en-US" altLang="zh-CN" sz="2800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微软雅黑" panose="020B0503020204020204" charset="-122"/>
                <a:ea typeface="+mn-ea"/>
                <a:sym typeface="+mn-ea"/>
              </a:rPr>
              <a:t>              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微软雅黑" panose="020B0503020204020204" charset="-122"/>
                <a:ea typeface="+mn-ea"/>
                <a:sym typeface="+mn-ea"/>
              </a:rPr>
              <a:t>01 0001 0100       bitwise AND</a:t>
            </a:r>
            <a:endParaRPr lang="en-US" altLang="zh-CN" sz="2800" dirty="0">
              <a:latin typeface="微软雅黑" panose="020B0503020204020204" charset="-122"/>
              <a:ea typeface="+mn-ea"/>
              <a:cs typeface="+mn-cs"/>
            </a:endParaRP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微软雅黑" panose="020B0503020204020204" charset="-122"/>
                <a:ea typeface="+mn-ea"/>
                <a:sym typeface="+mn-ea"/>
              </a:rPr>
              <a:t>               </a:t>
            </a:r>
          </a:p>
          <a:p>
            <a:pPr eaLnBrk="1" hangingPunct="1"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800" dirty="0">
                <a:latin typeface="微软雅黑" panose="020B0503020204020204" charset="-122"/>
                <a:ea typeface="+mn-ea"/>
                <a:sym typeface="+mn-ea"/>
              </a:rPr>
              <a:t>10 1010 1011       </a:t>
            </a:r>
            <a:r>
              <a:rPr lang="en-US" altLang="zh-CN" sz="2800" dirty="0" err="1">
                <a:latin typeface="微软雅黑" panose="020B0503020204020204" charset="-122"/>
                <a:ea typeface="+mn-ea"/>
                <a:sym typeface="+mn-ea"/>
              </a:rPr>
              <a:t>birwise</a:t>
            </a:r>
            <a:r>
              <a:rPr lang="en-US" altLang="zh-CN" sz="2800" dirty="0">
                <a:latin typeface="微软雅黑" panose="020B0503020204020204" charset="-122"/>
                <a:ea typeface="+mn-ea"/>
                <a:sym typeface="+mn-ea"/>
              </a:rPr>
              <a:t> XOR</a:t>
            </a:r>
            <a:endParaRPr lang="en-US" altLang="zh-CN" sz="2800" dirty="0">
              <a:latin typeface="微软雅黑" panose="020B0503020204020204" charset="-122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Applications of Propositional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wrap="square" lIns="91440" tIns="45720" rIns="91440" bIns="45720" numCol="1" anchor="t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Section 1.2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140" y="116205"/>
            <a:ext cx="8229600" cy="1143000"/>
          </a:xfrm>
        </p:spPr>
        <p:txBody>
          <a:bodyPr vert="horz" wrap="square" lIns="91440" tIns="45720" rIns="91440" bIns="45720" numCol="1" anchor="ctr" anchorCtr="0" compatLnSpc="1">
            <a:normAutofit fontScale="9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anose="020B0A04020102020204" charset="0"/>
                <a:ea typeface="微软雅黑" panose="020B0503020204020204" charset="-122"/>
                <a:cs typeface="+mj-cs"/>
              </a:rPr>
              <a:t>Applications of Propositional Logic: Summary</a:t>
            </a:r>
          </a:p>
        </p:txBody>
      </p:sp>
      <p:sp>
        <p:nvSpPr>
          <p:cNvPr id="120834" name="Content Placeholder 2"/>
          <p:cNvSpPr>
            <a:spLocks noGrp="1"/>
          </p:cNvSpPr>
          <p:nvPr>
            <p:ph idx="1"/>
          </p:nvPr>
        </p:nvSpPr>
        <p:spPr>
          <a:xfrm>
            <a:off x="1981200" y="2286000"/>
            <a:ext cx="8229600" cy="3010535"/>
          </a:xfrm>
        </p:spPr>
        <p:txBody>
          <a:bodyPr vert="horz" wrap="square" lIns="91440" tIns="45720" rIns="91440" bIns="45720" anchor="t" anchorCtr="0"/>
          <a:lstStyle/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Translating English to Propositional Logic</a:t>
            </a: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System Specifications</a:t>
            </a: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Boolean Searching</a:t>
            </a: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Logic Puzzles</a:t>
            </a: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Logic Circuits </a:t>
            </a: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 AI Diagnosis Method (Optional)</a:t>
            </a: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>
                <a:latin typeface="Arial Black" panose="020B0A04020102020204" charset="0"/>
                <a:ea typeface="+mj-ea"/>
                <a:cs typeface="+mj-cs"/>
              </a:rPr>
              <a:t>Overview </a:t>
            </a:r>
            <a:endParaRPr lang="zh-CN" altLang="en-US">
              <a:latin typeface="Arial Black" panose="020B0A0402010202020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121858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Logic has many important applications to mathematics, computer science, and numerous other disciplines. </a:t>
            </a: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Statements in mathematics and the sciences and in natural language often are imprecise or ambiguous. </a:t>
            </a: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endParaRPr lang="en-US" altLang="zh-CN">
              <a:latin typeface="微软雅黑" panose="020B0503020204020204" charset="-122"/>
              <a:ea typeface="+mn-ea"/>
              <a:cs typeface="+mn-cs"/>
            </a:endParaRP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>
                <a:latin typeface="微软雅黑" panose="020B0503020204020204" charset="-122"/>
                <a:ea typeface="+mn-ea"/>
                <a:cs typeface="+mn-cs"/>
              </a:rPr>
              <a:t>To make such statements precise, they can be translated into the language of logic.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Translating English sentences</a:t>
            </a:r>
            <a:r>
              <a:rPr lang="en-US" altLang="zh-CN">
                <a:latin typeface="Arial Black" panose="020B0A04020102020204" charset="0"/>
                <a:ea typeface="+mj-ea"/>
                <a:cs typeface="+mj-cs"/>
              </a:rPr>
              <a:t> </a:t>
            </a:r>
          </a:p>
        </p:txBody>
      </p:sp>
      <p:sp>
        <p:nvSpPr>
          <p:cNvPr id="122882" name="Rectangle 3"/>
          <p:cNvSpPr>
            <a:spLocks noGrp="1"/>
          </p:cNvSpPr>
          <p:nvPr>
            <p:ph idx="1"/>
          </p:nvPr>
        </p:nvSpPr>
        <p:spPr>
          <a:xfrm>
            <a:off x="912813" y="1071563"/>
            <a:ext cx="9183687" cy="550068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sz="2800">
                <a:solidFill>
                  <a:srgbClr val="000000"/>
                </a:solidFill>
                <a:latin typeface="微软雅黑" panose="020B0503020204020204" charset="-122"/>
                <a:ea typeface="+mn-ea"/>
                <a:cs typeface="+mn-cs"/>
              </a:rPr>
              <a:t>Example: </a:t>
            </a:r>
            <a:r>
              <a:rPr lang="en-US" altLang="zh-CN" sz="2800">
                <a:latin typeface="微软雅黑" panose="020B0503020204020204" charset="-122"/>
                <a:ea typeface="+mn-ea"/>
                <a:cs typeface="+mn-cs"/>
              </a:rPr>
              <a:t>How can the following sentence be translated into a logical expression? </a:t>
            </a:r>
          </a:p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000">
                <a:latin typeface="微软雅黑" panose="020B0503020204020204" charset="-122"/>
                <a:ea typeface="+mn-ea"/>
                <a:cs typeface="+mn-cs"/>
              </a:rPr>
              <a:t>     </a:t>
            </a:r>
          </a:p>
          <a:p>
            <a:pPr lvl="1" eaLnBrk="1" hangingPunct="1">
              <a:lnSpc>
                <a:spcPct val="9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>
                <a:latin typeface="微软雅黑" panose="020B0503020204020204" charset="-122"/>
                <a:ea typeface="+mn-ea"/>
              </a:rPr>
              <a:t>    </a:t>
            </a:r>
            <a:r>
              <a:rPr lang="en-US" altLang="zh-CN" sz="2400">
                <a:latin typeface="Arial" panose="020B0604020202020204" pitchFamily="34" charset="0"/>
                <a:ea typeface="+mn-ea"/>
              </a:rPr>
              <a:t>“</a:t>
            </a:r>
            <a:r>
              <a:rPr lang="en-US" altLang="zh-CN" sz="2400" i="1">
                <a:latin typeface="微软雅黑" panose="020B0503020204020204" charset="-122"/>
                <a:ea typeface="+mn-ea"/>
              </a:rPr>
              <a:t>You can access the Internet from campus only if you are a computer science major or you are not a freshman.</a:t>
            </a:r>
            <a:r>
              <a:rPr lang="en-US" altLang="zh-CN" sz="2400">
                <a:latin typeface="Arial" panose="020B0604020202020204" pitchFamily="34" charset="0"/>
                <a:ea typeface="+mn-ea"/>
              </a:rPr>
              <a:t>”</a:t>
            </a:r>
            <a:r>
              <a:rPr lang="en-US" altLang="zh-CN" sz="2400">
                <a:latin typeface="微软雅黑" panose="020B0503020204020204" charset="-122"/>
                <a:ea typeface="+mn-ea"/>
              </a:rPr>
              <a:t> </a:t>
            </a:r>
            <a:endParaRPr lang="en-US" altLang="zh-CN" sz="2400">
              <a:solidFill>
                <a:schemeClr val="hlink"/>
              </a:solidFill>
              <a:latin typeface="微软雅黑" panose="020B0503020204020204" charset="-122"/>
              <a:ea typeface="+mn-ea"/>
            </a:endParaRPr>
          </a:p>
          <a:p>
            <a:pPr lvl="1" eaLnBrk="1" hangingPunct="1">
              <a:lnSpc>
                <a:spcPct val="9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400">
              <a:solidFill>
                <a:schemeClr val="hlink"/>
              </a:solidFill>
              <a:latin typeface="微软雅黑" panose="020B0503020204020204" charset="-122"/>
              <a:ea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024813" y="2000250"/>
            <a:ext cx="928688" cy="571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134100" y="2500313"/>
            <a:ext cx="428625" cy="357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845425" y="2500313"/>
            <a:ext cx="500063" cy="357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400300" y="3371850"/>
            <a:ext cx="7810500" cy="3333750"/>
          </a:xfrm>
          <a:prstGeom prst="foldedCorner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Solution: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3425" y="3925888"/>
            <a:ext cx="7000875" cy="26876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0"/>
              <a:t>Let  </a:t>
            </a:r>
            <a:r>
              <a:rPr lang="en-US" altLang="zh-CN" b="0" i="1"/>
              <a:t>a</a:t>
            </a:r>
            <a:r>
              <a:rPr lang="en-US" altLang="zh-CN" b="0"/>
              <a:t>:  “you can access the Internet from campus,”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0"/>
              <a:t>     </a:t>
            </a:r>
            <a:r>
              <a:rPr lang="en-US" altLang="zh-CN" sz="2000" b="0"/>
              <a:t>  </a:t>
            </a:r>
            <a:r>
              <a:rPr lang="en-US" altLang="zh-CN" b="0"/>
              <a:t> c:  “you are a computer science major,” 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0"/>
              <a:t>        f:  “you are a freshman.” 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en-US" altLang="zh-CN" b="0"/>
          </a:p>
          <a:p>
            <a:pPr marL="0" lvl="0" indent="0" algn="ctr" eaLnBrk="1" hangingPunct="1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0"/>
              <a:t>This sentence can be represented as</a:t>
            </a:r>
          </a:p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0"/>
              <a:t>                                </a:t>
            </a:r>
            <a:r>
              <a:rPr lang="en-US" altLang="zh-CN" sz="2800" b="0" i="1"/>
              <a:t>a </a:t>
            </a:r>
            <a:r>
              <a:rPr lang="en-US" altLang="zh-CN" sz="2800" b="0">
                <a:sym typeface="Symbol" panose="05050102010706020507" pitchFamily="18" charset="2"/>
              </a:rPr>
              <a:t> </a:t>
            </a:r>
            <a:r>
              <a:rPr lang="en-US" altLang="zh-CN" sz="2800" b="0"/>
              <a:t>(</a:t>
            </a:r>
            <a:r>
              <a:rPr lang="en-US" altLang="zh-CN" sz="2800" b="0" i="1"/>
              <a:t>c </a:t>
            </a:r>
            <a:r>
              <a:rPr lang="en-US" altLang="zh-CN" sz="2800" b="0">
                <a:sym typeface="Symbol" panose="05050102010706020507" pitchFamily="18" charset="2"/>
              </a:rPr>
              <a:t> </a:t>
            </a:r>
            <a:r>
              <a:rPr lang="en-US" altLang="zh-CN" sz="2800" b="0" i="1"/>
              <a:t> f</a:t>
            </a:r>
            <a:r>
              <a:rPr lang="en-US" altLang="zh-CN" sz="2800" b="0"/>
              <a:t>) </a:t>
            </a:r>
          </a:p>
        </p:txBody>
      </p:sp>
      <p:sp>
        <p:nvSpPr>
          <p:cNvPr id="122888" name="灯片编号占位符 9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38</a:t>
            </a:fld>
            <a:endParaRPr lang="en-US" altLang="zh-CN" sz="1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System Specifications</a:t>
            </a:r>
            <a:endParaRPr lang="en-US" altLang="zh-CN">
              <a:latin typeface="Arial Black" panose="020B0A04020102020204" charset="0"/>
              <a:ea typeface="+mj-ea"/>
              <a:cs typeface="+mj-cs"/>
            </a:endParaRPr>
          </a:p>
        </p:txBody>
      </p:sp>
      <p:sp>
        <p:nvSpPr>
          <p:cNvPr id="124930" name="Rectangle 3"/>
          <p:cNvSpPr>
            <a:spLocks noGrp="1"/>
          </p:cNvSpPr>
          <p:nvPr>
            <p:ph idx="1"/>
          </p:nvPr>
        </p:nvSpPr>
        <p:spPr>
          <a:xfrm>
            <a:off x="767408" y="1071563"/>
            <a:ext cx="11233247" cy="5500687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</a:pPr>
            <a:r>
              <a:rPr lang="en-US" altLang="zh-CN" sz="2800" dirty="0">
                <a:solidFill>
                  <a:srgbClr val="000000"/>
                </a:solidFill>
                <a:latin typeface="微软雅黑" panose="020B0503020204020204" charset="-122"/>
                <a:ea typeface="+mn-ea"/>
                <a:cs typeface="+mn-cs"/>
              </a:rPr>
              <a:t>Example: </a:t>
            </a:r>
            <a:r>
              <a:rPr lang="en-US" altLang="zh-CN" sz="2800" dirty="0">
                <a:latin typeface="微软雅黑" panose="020B0503020204020204" charset="-122"/>
                <a:ea typeface="+mn-ea"/>
                <a:cs typeface="+mn-cs"/>
              </a:rPr>
              <a:t>Express in logical expression</a:t>
            </a:r>
          </a:p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000" dirty="0">
                <a:latin typeface="微软雅黑" panose="020B0503020204020204" charset="-122"/>
                <a:ea typeface="+mn-ea"/>
                <a:cs typeface="+mn-cs"/>
              </a:rPr>
              <a:t>     </a:t>
            </a:r>
          </a:p>
          <a:p>
            <a:pPr lvl="1" eaLnBrk="1" hangingPunct="1">
              <a:lnSpc>
                <a:spcPct val="9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dirty="0">
                <a:latin typeface="微软雅黑" panose="020B0503020204020204" charset="-122"/>
                <a:ea typeface="+mn-ea"/>
              </a:rPr>
              <a:t>    </a:t>
            </a:r>
            <a:r>
              <a:rPr lang="en-US" altLang="zh-CN" sz="2400" dirty="0">
                <a:latin typeface="Arial" panose="020B0604020202020204" pitchFamily="34" charset="0"/>
                <a:ea typeface="+mn-ea"/>
              </a:rPr>
              <a:t>“</a:t>
            </a:r>
            <a:r>
              <a:rPr lang="en-US" altLang="zh-CN" sz="2400" i="1" dirty="0">
                <a:latin typeface="微软雅黑" panose="020B0503020204020204" charset="-122"/>
                <a:ea typeface="+mn-ea"/>
              </a:rPr>
              <a:t>The automated reply cannot be sent when the file system is full.</a:t>
            </a:r>
            <a:r>
              <a:rPr lang="en-US" altLang="zh-CN" sz="2400" dirty="0">
                <a:latin typeface="Arial" panose="020B0604020202020204" pitchFamily="34" charset="0"/>
                <a:ea typeface="+mn-ea"/>
              </a:rPr>
              <a:t>”</a:t>
            </a:r>
            <a:r>
              <a:rPr lang="en-US" altLang="zh-CN" sz="2400" dirty="0">
                <a:latin typeface="微软雅黑" panose="020B0503020204020204" charset="-122"/>
                <a:ea typeface="+mn-ea"/>
              </a:rPr>
              <a:t> </a:t>
            </a:r>
            <a:endParaRPr lang="en-US" altLang="zh-CN" sz="2400" dirty="0">
              <a:solidFill>
                <a:schemeClr val="hlink"/>
              </a:solidFill>
              <a:latin typeface="微软雅黑" panose="020B0503020204020204" charset="-122"/>
              <a:ea typeface="+mn-ea"/>
            </a:endParaRPr>
          </a:p>
          <a:p>
            <a:pPr lvl="1" eaLnBrk="1" hangingPunct="1">
              <a:lnSpc>
                <a:spcPct val="9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hlink"/>
              </a:solidFill>
              <a:latin typeface="微软雅黑" panose="020B0503020204020204" charset="-122"/>
              <a:ea typeface="+mn-ea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341563" y="2565400"/>
            <a:ext cx="7810500" cy="3333750"/>
          </a:xfrm>
          <a:prstGeom prst="foldedCorner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Solution: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8600" y="3068638"/>
            <a:ext cx="7000875" cy="2319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0"/>
              <a:t>Let  </a:t>
            </a:r>
            <a:r>
              <a:rPr lang="en-US" altLang="zh-CN" b="0" i="1"/>
              <a:t>p</a:t>
            </a:r>
            <a:r>
              <a:rPr lang="en-US" altLang="zh-CN" b="0"/>
              <a:t>:  “The automated reply can be sent”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0"/>
              <a:t>     </a:t>
            </a:r>
            <a:r>
              <a:rPr lang="en-US" altLang="zh-CN" sz="2000" b="0"/>
              <a:t>  </a:t>
            </a:r>
            <a:r>
              <a:rPr lang="en-US" altLang="zh-CN" b="0"/>
              <a:t> q:  “The file system is full” 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b="0"/>
              <a:t>        </a:t>
            </a:r>
          </a:p>
          <a:p>
            <a:pPr marL="0" lvl="0" indent="0" algn="ctr" eaLnBrk="1" hangingPunct="1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0"/>
              <a:t>This sentence can be represented as</a:t>
            </a:r>
          </a:p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b="0"/>
              <a:t>                                </a:t>
            </a:r>
            <a:r>
              <a:rPr lang="en-US" altLang="zh-CN" sz="2800" b="0" i="1"/>
              <a:t>q </a:t>
            </a:r>
            <a:r>
              <a:rPr lang="en-US" altLang="zh-CN" sz="2800" b="0">
                <a:sym typeface="Symbol" panose="05050102010706020507" pitchFamily="18" charset="2"/>
              </a:rPr>
              <a:t> </a:t>
            </a:r>
            <a:r>
              <a:rPr lang="en-US" altLang="zh-CN" sz="2800" b="0" i="1"/>
              <a:t> p</a:t>
            </a:r>
            <a:r>
              <a:rPr lang="en-US" altLang="zh-CN" sz="2800" b="0"/>
              <a:t> </a:t>
            </a:r>
          </a:p>
        </p:txBody>
      </p:sp>
      <p:sp>
        <p:nvSpPr>
          <p:cNvPr id="124933" name="灯片编号占位符 9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39</a:t>
            </a:fld>
            <a:endParaRPr lang="en-US" altLang="zh-CN" sz="1400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2"/>
          <p:cNvSpPr>
            <a:spLocks noGrp="1"/>
          </p:cNvSpPr>
          <p:nvPr>
            <p:ph idx="1"/>
          </p:nvPr>
        </p:nvSpPr>
        <p:spPr>
          <a:xfrm>
            <a:off x="551384" y="1052736"/>
            <a:ext cx="11300460" cy="936104"/>
          </a:xfrm>
        </p:spPr>
        <p:txBody>
          <a:bodyPr vert="horz" wrap="square" lIns="91440" tIns="45720" rIns="91440" bIns="45720" anchor="t" anchorCtr="0"/>
          <a:lstStyle/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连续结构在计算机上采用离散表示：</a:t>
            </a:r>
            <a:endParaRPr lang="en-US" altLang="zh-CN" dirty="0">
              <a:sym typeface="宋体" panose="02010600030101010101" pitchFamily="2" charset="-122"/>
            </a:endParaRP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ym typeface="宋体" panose="02010600030101010101" pitchFamily="2" charset="-122"/>
              </a:rPr>
              <a:t>数字、文字、声音、图像、三维结构</a:t>
            </a:r>
            <a:endParaRPr lang="en-US" altLang="zh-CN" dirty="0">
              <a:sym typeface="宋体" panose="02010600030101010101" pitchFamily="2" charset="-122"/>
            </a:endParaRPr>
          </a:p>
        </p:txBody>
      </p:sp>
      <p:sp>
        <p:nvSpPr>
          <p:cNvPr id="47107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4</a:t>
            </a:fld>
            <a:endParaRPr lang="en-US" altLang="zh-CN" sz="1400" b="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2125980" y="38100"/>
            <a:ext cx="8229600" cy="736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Tx/>
              <a:buNone/>
            </a:pPr>
            <a:r>
              <a:rPr lang="zh-CN" altLang="en-US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离散数学</a:t>
            </a:r>
            <a:r>
              <a:rPr lang="en-US" altLang="zh-CN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DE5F5C-E955-4CEB-A223-2A218A74AB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" r="390"/>
          <a:stretch/>
        </p:blipFill>
        <p:spPr>
          <a:xfrm>
            <a:off x="191344" y="2276872"/>
            <a:ext cx="7366958" cy="41552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167A48-F29E-41EC-B3F4-BC15B28FA2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9" r="26541" b="24476"/>
          <a:stretch/>
        </p:blipFill>
        <p:spPr>
          <a:xfrm>
            <a:off x="7968208" y="1916832"/>
            <a:ext cx="3826977" cy="283310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22156FC-1241-4C6D-B4D6-CDACB8DE7FD8}"/>
              </a:ext>
            </a:extLst>
          </p:cNvPr>
          <p:cNvSpPr/>
          <p:nvPr/>
        </p:nvSpPr>
        <p:spPr>
          <a:xfrm>
            <a:off x="8400256" y="6021288"/>
            <a:ext cx="25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ym typeface="宋体" panose="02010600030101010101" pitchFamily="2" charset="-122"/>
              </a:rPr>
              <a:t>图片用离散的像素表示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24561896"/>
      </p:ext>
    </p:extLst>
  </p:cSld>
  <p:clrMapOvr>
    <a:masterClrMapping/>
  </p:clrMapOvr>
  <p:transition advTm="17082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Consistent System Specifications</a:t>
            </a:r>
            <a:endParaRPr lang="en-US" altLang="zh-CN">
              <a:latin typeface="Arial Black" panose="020B0A04020102020204" charset="0"/>
              <a:ea typeface="+mj-ea"/>
              <a:cs typeface="+mj-cs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551384" y="1412776"/>
            <a:ext cx="11089231" cy="252056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【Definition】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list of propositions is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consistent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it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possible to assign truth values to the proposition variables so that each proposition is true.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Example: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Are these specifications consistent?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“The diagnostic message is  stored in the buffer or it is retransmitted.”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“The diagnostic message is not stored in the buffer.”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“If the diagnostic message is stored in the buffer, then it is retransmitted.”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126979" name="灯片编号占位符 9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40</a:t>
            </a:fld>
            <a:endParaRPr lang="en-US" altLang="zh-CN" sz="1400" b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884363" y="4306888"/>
            <a:ext cx="9036173" cy="2016125"/>
          </a:xfrm>
          <a:prstGeom prst="foldedCorner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Solution: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16275" y="4508500"/>
            <a:ext cx="6552134" cy="193833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/>
              <a:t>Let  </a:t>
            </a:r>
            <a:r>
              <a:rPr lang="en-US" altLang="zh-CN" sz="2000" i="1" dirty="0"/>
              <a:t>p</a:t>
            </a:r>
            <a:r>
              <a:rPr lang="en-US" altLang="zh-CN" sz="2000" dirty="0"/>
              <a:t>:  “The diagnostic message is stored in the buffer”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/>
              <a:t>        </a:t>
            </a:r>
            <a:r>
              <a:rPr lang="en-US" altLang="zh-CN" sz="2000" i="1" dirty="0"/>
              <a:t>q</a:t>
            </a:r>
            <a:r>
              <a:rPr lang="en-US" altLang="zh-CN" sz="2000" dirty="0"/>
              <a:t>:  “The diagnostic message is  retransmitted” 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 dirty="0">
                <a:latin typeface="Cambria Math" panose="02040503050406030204" pitchFamily="18" charset="0"/>
              </a:rPr>
              <a:t>                                 p ∨ </a:t>
            </a:r>
            <a:r>
              <a:rPr lang="en-US" altLang="zh-CN" sz="2000" b="0" i="1" dirty="0">
                <a:latin typeface="Cambria Math" panose="02040503050406030204" pitchFamily="18" charset="0"/>
              </a:rPr>
              <a:t>q,</a:t>
            </a:r>
            <a:r>
              <a:rPr lang="en-US" altLang="zh-CN" sz="2000" b="0" dirty="0">
                <a:latin typeface="Arial" panose="020B0604020202020204" pitchFamily="34" charset="0"/>
              </a:rPr>
              <a:t> </a:t>
            </a:r>
            <a:r>
              <a:rPr lang="en-US" altLang="zh-CN" sz="2000" b="0" dirty="0">
                <a:latin typeface="Cambria Math" panose="02040503050406030204" pitchFamily="18" charset="0"/>
              </a:rPr>
              <a:t>¬</a:t>
            </a:r>
            <a:r>
              <a:rPr lang="en-US" altLang="zh-CN" sz="2000" b="0" i="1" dirty="0">
                <a:latin typeface="Cambria Math" panose="02040503050406030204" pitchFamily="18" charset="0"/>
              </a:rPr>
              <a:t>p , p→ q</a:t>
            </a:r>
            <a:r>
              <a:rPr lang="en-US" altLang="zh-CN" sz="2000" b="0" dirty="0">
                <a:latin typeface="Cambria Math" panose="02040503050406030204" pitchFamily="18" charset="0"/>
              </a:rPr>
              <a:t> </a:t>
            </a:r>
            <a:endParaRPr lang="en-US" altLang="zh-CN" sz="2000" b="0" i="1" dirty="0">
              <a:latin typeface="Cambria Math" panose="020405030504060302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dirty="0"/>
              <a:t>When </a:t>
            </a:r>
            <a:r>
              <a:rPr lang="en-US" altLang="zh-CN" sz="2000" i="1" dirty="0"/>
              <a:t>p</a:t>
            </a:r>
            <a:r>
              <a:rPr lang="en-US" altLang="zh-CN" sz="2000" dirty="0"/>
              <a:t> is false and </a:t>
            </a:r>
            <a:r>
              <a:rPr lang="en-US" altLang="zh-CN" sz="2000" i="1" dirty="0"/>
              <a:t>q</a:t>
            </a:r>
            <a:r>
              <a:rPr lang="en-US" altLang="zh-CN" sz="2000" dirty="0"/>
              <a:t> is true all three statements are true. So the specification is consistent.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Logic Puzzles</a:t>
            </a:r>
            <a:endParaRPr lang="en-US" altLang="zh-CN">
              <a:latin typeface="Arial Black" panose="020B0A04020102020204" charset="0"/>
              <a:ea typeface="+mj-ea"/>
              <a:cs typeface="+mj-cs"/>
            </a:endParaRPr>
          </a:p>
        </p:txBody>
      </p:sp>
      <p:sp>
        <p:nvSpPr>
          <p:cNvPr id="129026" name="Rectangle 3"/>
          <p:cNvSpPr>
            <a:spLocks noGrp="1"/>
          </p:cNvSpPr>
          <p:nvPr>
            <p:ph idx="1"/>
          </p:nvPr>
        </p:nvSpPr>
        <p:spPr>
          <a:xfrm>
            <a:off x="696595" y="941705"/>
            <a:ext cx="10818495" cy="3365500"/>
          </a:xfrm>
        </p:spPr>
        <p:txBody>
          <a:bodyPr vert="horz" wrap="square" lIns="91440" tIns="45720" rIns="91440" bIns="45720" anchor="t" anchorCtr="0"/>
          <a:lstStyle/>
          <a:p>
            <a:pPr>
              <a:buClr>
                <a:srgbClr val="0D0D0D"/>
              </a:buClr>
              <a:buSzPct val="75000"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charset="-122"/>
                <a:ea typeface="+mn-ea"/>
                <a:cs typeface="+mn-cs"/>
              </a:rPr>
              <a:t>Example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charset="-122"/>
                <a:ea typeface="+mn-ea"/>
                <a:cs typeface="+mn-cs"/>
              </a:rPr>
              <a:t>: 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An island has two kinds of inhabitants,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knights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, who always tell the truth, and </a:t>
            </a:r>
            <a:r>
              <a:rPr lang="en-US" altLang="zh-CN" i="1" dirty="0">
                <a:latin typeface="微软雅黑" panose="020B0503020204020204" charset="-122"/>
                <a:ea typeface="+mn-ea"/>
                <a:cs typeface="+mn-cs"/>
              </a:rPr>
              <a:t>knaves</a:t>
            </a: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, who always lie. You go to the island and meet A and B.</a:t>
            </a: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 dirty="0">
                <a:latin typeface="微软雅黑" panose="020B0503020204020204" charset="-122"/>
                <a:ea typeface="+mn-ea"/>
              </a:rPr>
              <a:t>A says “B is a knight.”</a:t>
            </a:r>
          </a:p>
          <a:p>
            <a:pPr lvl="1">
              <a:buClr>
                <a:srgbClr val="262699"/>
              </a:buClr>
              <a:buSzPct val="75000"/>
              <a:buFont typeface="Wingdings" panose="05000000000000000000" pitchFamily="2" charset="2"/>
            </a:pPr>
            <a:r>
              <a:rPr lang="en-US" altLang="zh-CN" sz="2400" dirty="0">
                <a:latin typeface="微软雅黑" panose="020B0503020204020204" charset="-122"/>
                <a:ea typeface="+mn-ea"/>
              </a:rPr>
              <a:t>B says “The two of us are of opposite types.”</a:t>
            </a: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charset="-122"/>
                <a:ea typeface="+mn-ea"/>
                <a:cs typeface="+mn-cs"/>
              </a:rPr>
              <a:t> What are the types of A and B?</a:t>
            </a:r>
          </a:p>
          <a:p>
            <a:pPr eaLnBrk="1" hangingPunct="1">
              <a:lnSpc>
                <a:spcPct val="90000"/>
              </a:lnSpc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1000" dirty="0">
                <a:latin typeface="微软雅黑" panose="020B0503020204020204" charset="-122"/>
                <a:ea typeface="+mn-ea"/>
                <a:cs typeface="+mn-cs"/>
              </a:rPr>
              <a:t>     </a:t>
            </a:r>
          </a:p>
          <a:p>
            <a:pPr lvl="1" eaLnBrk="1" hangingPunct="1">
              <a:lnSpc>
                <a:spcPct val="90000"/>
              </a:lnSpc>
              <a:buClr>
                <a:srgbClr val="262699"/>
              </a:buClr>
              <a:buSzPct val="75000"/>
              <a:buFont typeface="Wingdings" panose="05000000000000000000" pitchFamily="2" charset="2"/>
              <a:buNone/>
            </a:pPr>
            <a:endParaRPr lang="en-US" altLang="zh-CN" sz="2400" dirty="0">
              <a:solidFill>
                <a:schemeClr val="hlink"/>
              </a:solidFill>
              <a:latin typeface="微软雅黑" panose="020B0503020204020204" charset="-122"/>
              <a:ea typeface="+mn-ea"/>
            </a:endParaRPr>
          </a:p>
        </p:txBody>
      </p:sp>
      <p:sp>
        <p:nvSpPr>
          <p:cNvPr id="129027" name="灯片编号占位符 9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41</a:t>
            </a:fld>
            <a:endParaRPr lang="en-US" altLang="zh-CN" sz="1400" b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2063750" y="4294188"/>
            <a:ext cx="8208963" cy="1800225"/>
          </a:xfrm>
          <a:prstGeom prst="foldedCorner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chemeClr val="hlin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Solution: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67940" y="4726940"/>
            <a:ext cx="7496175" cy="1014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/>
              <a:t>Let  </a:t>
            </a:r>
            <a:r>
              <a:rPr lang="en-US" altLang="zh-CN" sz="2000" i="1"/>
              <a:t>p</a:t>
            </a:r>
            <a:r>
              <a:rPr lang="en-US" altLang="zh-CN" sz="2000"/>
              <a:t>:  “A is a knight”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/>
              <a:t>        </a:t>
            </a:r>
            <a:r>
              <a:rPr lang="en-US" altLang="zh-CN" sz="2000" i="1"/>
              <a:t>q</a:t>
            </a:r>
            <a:r>
              <a:rPr lang="en-US" altLang="zh-CN" sz="2000"/>
              <a:t>:  “B is a knight” 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000" b="0">
                <a:latin typeface="Cambria Math" panose="02040503050406030204" pitchFamily="18" charset="0"/>
              </a:rPr>
              <a:t>                                 </a:t>
            </a:r>
            <a:r>
              <a:rPr lang="en-US" altLang="zh-CN" sz="2000" b="0" i="1">
                <a:latin typeface="Cambria Math" panose="02040503050406030204" pitchFamily="18" charset="0"/>
              </a:rPr>
              <a:t>q</a:t>
            </a:r>
            <a:r>
              <a:rPr lang="en-US" altLang="zh-CN" sz="2000" b="0">
                <a:latin typeface="Cambria Math" panose="02040503050406030204" pitchFamily="18" charset="0"/>
              </a:rPr>
              <a:t>,</a:t>
            </a:r>
            <a:r>
              <a:rPr lang="en-US" altLang="zh-CN" sz="2000" b="0">
                <a:latin typeface="Arial" panose="020B0604020202020204" pitchFamily="34" charset="0"/>
              </a:rPr>
              <a:t> </a:t>
            </a:r>
            <a:r>
              <a:rPr lang="en-US" altLang="zh-CN" sz="2000" b="0">
                <a:latin typeface="Arial" panose="020B0604020202020204" pitchFamily="34" charset="0"/>
                <a:sym typeface="Symbol" panose="05050102010706020507" pitchFamily="18" charset="2"/>
              </a:rPr>
              <a:t>(</a:t>
            </a:r>
            <a:r>
              <a:rPr lang="en-US" altLang="zh-CN" sz="2000" b="0" i="1">
                <a:latin typeface="Cambria Math" panose="02040503050406030204" pitchFamily="18" charset="0"/>
              </a:rPr>
              <a:t>p </a:t>
            </a:r>
            <a:r>
              <a:rPr lang="en-US" altLang="zh-CN" sz="2000" b="0">
                <a:latin typeface="Cambria Math" panose="02040503050406030204" pitchFamily="18" charset="0"/>
              </a:rPr>
              <a:t>∧</a:t>
            </a:r>
            <a:r>
              <a:rPr lang="en-US" altLang="zh-CN" sz="2000" b="0">
                <a:latin typeface="Arial" panose="020B0604020202020204" pitchFamily="34" charset="0"/>
                <a:sym typeface="Symbol" panose="05050102010706020507" pitchFamily="18" charset="2"/>
              </a:rPr>
              <a:t>  </a:t>
            </a:r>
            <a:r>
              <a:rPr lang="en-US" altLang="zh-CN" sz="2000" b="0" i="1">
                <a:latin typeface="Cambria Math" panose="02040503050406030204" pitchFamily="18" charset="0"/>
              </a:rPr>
              <a:t>q</a:t>
            </a:r>
            <a:r>
              <a:rPr lang="en-US" altLang="zh-CN" sz="2000" b="0">
                <a:latin typeface="Cambria Math" panose="02040503050406030204" pitchFamily="18" charset="0"/>
              </a:rPr>
              <a:t>)∨ (</a:t>
            </a:r>
            <a:r>
              <a:rPr lang="en-US" altLang="zh-CN" sz="2000" b="0">
                <a:latin typeface="Arial" panose="020B0604020202020204" pitchFamily="34" charset="0"/>
                <a:sym typeface="Symbol" panose="05050102010706020507" pitchFamily="18" charset="2"/>
              </a:rPr>
              <a:t></a:t>
            </a:r>
            <a:r>
              <a:rPr lang="en-US" altLang="zh-CN" sz="2000" b="0">
                <a:latin typeface="Cambria Math" panose="02040503050406030204" pitchFamily="18" charset="0"/>
              </a:rPr>
              <a:t> </a:t>
            </a:r>
            <a:r>
              <a:rPr lang="en-US" altLang="zh-CN" sz="2000" b="0" i="1">
                <a:latin typeface="Cambria Math" panose="02040503050406030204" pitchFamily="18" charset="0"/>
              </a:rPr>
              <a:t>p </a:t>
            </a:r>
            <a:r>
              <a:rPr lang="en-US" altLang="zh-CN" sz="2000" b="0">
                <a:latin typeface="Cambria Math" panose="02040503050406030204" pitchFamily="18" charset="0"/>
              </a:rPr>
              <a:t>∧</a:t>
            </a:r>
            <a:r>
              <a:rPr lang="en-US" altLang="zh-CN" sz="2000" b="0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CN" sz="2000" b="0" i="1">
                <a:latin typeface="Cambria Math" panose="02040503050406030204" pitchFamily="18" charset="0"/>
              </a:rPr>
              <a:t>q</a:t>
            </a:r>
            <a:r>
              <a:rPr lang="en-US" altLang="zh-CN" sz="2000" b="0">
                <a:latin typeface="Cambria Math" panose="02040503050406030204" pitchFamily="18" charset="0"/>
              </a:rPr>
              <a:t>)</a:t>
            </a:r>
            <a:r>
              <a:rPr lang="en-US" altLang="zh-CN" sz="2000" b="0" i="1">
                <a:latin typeface="Cambria Math" panose="020405030504060302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>
                <a:latin typeface="Arial Black" panose="020B0A04020102020204" charset="0"/>
                <a:ea typeface="+mj-ea"/>
                <a:cs typeface="+mj-cs"/>
              </a:rPr>
              <a:t>Homework</a:t>
            </a:r>
            <a:endParaRPr lang="en-US" altLang="zh-CN">
              <a:latin typeface="Arial Black" panose="020B0A04020102020204" charset="0"/>
              <a:ea typeface="+mj-ea"/>
              <a:cs typeface="+mj-cs"/>
            </a:endParaRPr>
          </a:p>
        </p:txBody>
      </p:sp>
      <p:sp>
        <p:nvSpPr>
          <p:cNvPr id="131074" name="Text Box 2"/>
          <p:cNvSpPr txBox="1"/>
          <p:nvPr/>
        </p:nvSpPr>
        <p:spPr>
          <a:xfrm>
            <a:off x="2238375" y="2214563"/>
            <a:ext cx="7715250" cy="2922905"/>
          </a:xfrm>
          <a:prstGeom prst="rect">
            <a:avLst/>
          </a:prstGeom>
          <a:solidFill>
            <a:srgbClr val="C2FFF0"/>
          </a:solidFill>
          <a:ln w="9525">
            <a:noFill/>
          </a:ln>
          <a:effectLst>
            <a:outerShdw dist="107763" dir="2699999" algn="ctr" rotWithShape="0">
              <a:schemeClr val="bg2"/>
            </a:outerShdw>
          </a:effectLst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3200" b="0" dirty="0">
                <a:solidFill>
                  <a:srgbClr val="3333FF"/>
                </a:solidFill>
              </a:rPr>
              <a:t>Due date: </a:t>
            </a:r>
            <a:r>
              <a:rPr lang="en-US" altLang="zh-CN" sz="3200" dirty="0">
                <a:solidFill>
                  <a:srgbClr val="3333FF"/>
                </a:solidFill>
                <a:latin typeface="Times New Roman" panose="02020603050405020304" pitchFamily="18" charset="0"/>
                <a:sym typeface="+mn-ea"/>
              </a:rPr>
              <a:t> Mar. </a:t>
            </a:r>
            <a:r>
              <a:rPr lang="en-US" altLang="zh-CN" sz="3200">
                <a:solidFill>
                  <a:srgbClr val="3333FF"/>
                </a:solidFill>
                <a:latin typeface="Times New Roman" panose="02020603050405020304" pitchFamily="18" charset="0"/>
                <a:sym typeface="+mn-ea"/>
              </a:rPr>
              <a:t>4 </a:t>
            </a:r>
            <a:r>
              <a:rPr lang="en-US" altLang="zh-CN" sz="3200" dirty="0">
                <a:solidFill>
                  <a:srgbClr val="3333FF"/>
                </a:solidFill>
                <a:latin typeface="Times New Roman" panose="02020603050405020304" pitchFamily="18" charset="0"/>
                <a:sym typeface="+mn-ea"/>
              </a:rPr>
              <a:t>(Monday)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3200" dirty="0">
              <a:solidFill>
                <a:srgbClr val="3333FF"/>
              </a:solidFill>
              <a:latin typeface="Times New Roman" panose="02020603050405020304" pitchFamily="18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0" dirty="0">
                <a:solidFill>
                  <a:srgbClr val="3333FF"/>
                </a:solidFill>
                <a:latin typeface="Arial" panose="020B0604020202020204" pitchFamily="34" charset="0"/>
              </a:rPr>
              <a:t>Sec. 1.1 </a:t>
            </a:r>
            <a:r>
              <a:rPr lang="en-US" altLang="zh-CN" sz="2800" b="0" dirty="0">
                <a:solidFill>
                  <a:schemeClr val="tx2"/>
                </a:solidFill>
                <a:latin typeface="Arial" panose="020B0604020202020204" pitchFamily="34" charset="0"/>
              </a:rPr>
              <a:t>2, 8(d, e), 16( e),  24, 30(b), 34(f), 52</a:t>
            </a: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zh-CN" sz="2800" b="0" dirty="0">
                <a:solidFill>
                  <a:srgbClr val="3333FF"/>
                </a:solidFill>
                <a:latin typeface="Arial" panose="020B0604020202020204" pitchFamily="34" charset="0"/>
              </a:rPr>
              <a:t>Sec. 1.2</a:t>
            </a:r>
            <a:r>
              <a:rPr lang="en-US" altLang="zh-CN" sz="2800" b="0" dirty="0">
                <a:solidFill>
                  <a:schemeClr val="tx2"/>
                </a:solidFill>
              </a:rPr>
              <a:t>  </a:t>
            </a:r>
            <a:r>
              <a:rPr lang="en-US" altLang="zh-CN" sz="2800" b="0" dirty="0">
                <a:solidFill>
                  <a:schemeClr val="tx2"/>
                </a:solidFill>
                <a:latin typeface="Arial Unicode MS" panose="020B0604020202020204" charset="-122"/>
                <a:ea typeface="Arial Unicode MS" panose="020B0604020202020204" charset="-122"/>
              </a:rPr>
              <a:t>4, 10, 22</a:t>
            </a:r>
            <a:endParaRPr lang="en-US" altLang="zh-CN" sz="2800" b="0" dirty="0">
              <a:solidFill>
                <a:srgbClr val="3333FF"/>
              </a:solidFill>
              <a:latin typeface="Arial Unicode MS" panose="020B0604020202020204" charset="-122"/>
              <a:ea typeface="Arial Unicode MS" panose="020B0604020202020204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3200" b="0" dirty="0">
              <a:solidFill>
                <a:schemeClr val="tx2"/>
              </a:solidFill>
            </a:endParaRPr>
          </a:p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en-US" altLang="zh-CN" sz="3200" b="0" dirty="0"/>
          </a:p>
        </p:txBody>
      </p:sp>
      <p:sp>
        <p:nvSpPr>
          <p:cNvPr id="131075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42</a:t>
            </a:fld>
            <a:endParaRPr lang="en-US" altLang="zh-CN" sz="1400" b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2208213" y="71438"/>
            <a:ext cx="7772400" cy="722313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Chapter 1  </a:t>
            </a:r>
            <a:b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1" lang="en-US" altLang="zh-CN" sz="3000" b="1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The Foundations: Logic and Proofs</a:t>
            </a:r>
            <a:endParaRPr kumimoji="0" lang="zh-CN" altLang="en-US" sz="3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8375" y="1214438"/>
            <a:ext cx="7772400" cy="51228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1.1  Propositional Logic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8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1.2  Applications of Propositional Logic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8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1.3  Propositional Equivalences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8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1.4  Predicates and Quantifiers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8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1.5  Nested Quantifiers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8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1.6  Rules of Inference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8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1.7  Introduction to Proofs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8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1.8  Proof Methods and Strategy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63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43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advTm="76019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Classification of Compound Propositions</a:t>
            </a:r>
            <a:endParaRPr lang="en-US" altLang="zh-CN"/>
          </a:p>
        </p:txBody>
      </p:sp>
      <p:sp>
        <p:nvSpPr>
          <p:cNvPr id="6146" name="内容占位符 10"/>
          <p:cNvSpPr>
            <a:spLocks noGrp="1"/>
          </p:cNvSpPr>
          <p:nvPr>
            <p:ph idx="1"/>
          </p:nvPr>
        </p:nvSpPr>
        <p:spPr>
          <a:xfrm>
            <a:off x="205105" y="1143000"/>
            <a:ext cx="11314430" cy="208851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1" i="1" u="none" strike="noStrike" kern="0" cap="none" spc="0" normalizeH="0" baseline="0" noProof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Tautology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compound proposition that is 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always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true  </a:t>
            </a:r>
            <a:r>
              <a:rPr kumimoji="0" lang="zh-CN" altLang="en-US" sz="2400" b="1" i="0" u="none" strike="noStrike" kern="0" cap="none" spc="0" normalizeH="0" baseline="0" noProof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永真式</a:t>
            </a:r>
            <a:r>
              <a:rPr kumimoji="0" lang="zh-CN" altLang="en-US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（</a:t>
            </a:r>
            <a:r>
              <a:rPr kumimoji="0" lang="zh-CN" altLang="en-US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重言式）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1" i="1" u="none" strike="noStrike" kern="0" cap="none" spc="0" normalizeH="0" baseline="0" noProof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Contradiction</a:t>
            </a:r>
            <a:r>
              <a:rPr kumimoji="0" lang="en-US" altLang="zh-CN" sz="2400" b="1" i="1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compound proposition  that is 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always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false. </a:t>
            </a:r>
            <a:r>
              <a:rPr kumimoji="0" lang="zh-CN" altLang="en-US" sz="2400" b="1" i="0" u="none" strike="noStrike" kern="0" cap="none" spc="0" normalizeH="0" baseline="0" noProof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（矛盾）</a:t>
            </a:r>
            <a:endParaRPr kumimoji="0" lang="en-US" altLang="zh-CN" sz="24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1" i="1" u="none" strike="noStrike" kern="0" cap="none" spc="0" normalizeH="0" baseline="0" noProof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Contingency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compound proposition that is neither a tautology nor a contradiction.  </a:t>
            </a:r>
            <a:r>
              <a:rPr kumimoji="0" lang="zh-CN" altLang="en-US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zh-CN" altLang="en-US" sz="2400" b="1" i="0" u="none" strike="noStrike" kern="0" cap="none" spc="0" normalizeH="0" baseline="0" noProof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可能式</a:t>
            </a:r>
            <a:r>
              <a:rPr kumimoji="0" lang="zh-CN" altLang="en-US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9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Examples:</a:t>
            </a:r>
          </a:p>
          <a:p>
            <a:pPr marL="1371600" marR="0" lvl="2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AutoNum type="arabicParenR"/>
              <a:defRPr/>
            </a:pPr>
            <a:r>
              <a:rPr kumimoji="0" lang="en-US" altLang="zh-CN" sz="2400" b="1" i="1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p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 </a:t>
            </a:r>
            <a:r>
              <a:rPr kumimoji="0" lang="en-US" altLang="zh-CN" sz="2400" b="1" i="1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p</a:t>
            </a:r>
          </a:p>
          <a:p>
            <a:pPr marL="1371600" marR="0" lvl="2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AutoNum type="arabicParenR"/>
              <a:defRPr/>
            </a:pPr>
            <a:r>
              <a:rPr kumimoji="0" lang="en-US" altLang="zh-CN" sz="2400" b="1" i="1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p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 </a:t>
            </a:r>
            <a:r>
              <a:rPr kumimoji="0" lang="en-US" altLang="zh-CN" sz="2400" b="1" i="1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p</a:t>
            </a:r>
          </a:p>
          <a:p>
            <a:pPr marL="1371600" marR="0" lvl="2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Wingdings" panose="05000000000000000000" pitchFamily="2" charset="2"/>
              <a:buAutoNum type="arabicParenR"/>
              <a:defRPr/>
            </a:pPr>
            <a:r>
              <a:rPr kumimoji="0" lang="en-US" altLang="zh-CN" sz="2400" b="1" i="1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p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</a:t>
            </a:r>
            <a:r>
              <a:rPr kumimoji="0" lang="en-US" altLang="zh-CN" sz="2400" b="1" i="0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 </a:t>
            </a:r>
            <a:r>
              <a:rPr kumimoji="0" lang="en-US" altLang="zh-CN" sz="2400" b="1" i="1" u="none" strike="noStrike" kern="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q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 Box 9"/>
          <p:cNvSpPr txBox="1"/>
          <p:nvPr/>
        </p:nvSpPr>
        <p:spPr>
          <a:xfrm>
            <a:off x="6910388" y="4287838"/>
            <a:ext cx="2971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--  Contradiction</a:t>
            </a:r>
          </a:p>
        </p:txBody>
      </p:sp>
      <p:sp>
        <p:nvSpPr>
          <p:cNvPr id="13" name="Text Box 9"/>
          <p:cNvSpPr txBox="1"/>
          <p:nvPr/>
        </p:nvSpPr>
        <p:spPr>
          <a:xfrm>
            <a:off x="6910388" y="4716463"/>
            <a:ext cx="2971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--  Tautology</a:t>
            </a:r>
          </a:p>
        </p:txBody>
      </p:sp>
      <p:sp>
        <p:nvSpPr>
          <p:cNvPr id="14" name="Text Box 9"/>
          <p:cNvSpPr txBox="1"/>
          <p:nvPr/>
        </p:nvSpPr>
        <p:spPr>
          <a:xfrm>
            <a:off x="6910388" y="5145088"/>
            <a:ext cx="2971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zh-CN" sz="2000" b="1">
                <a:latin typeface="Times New Roman" panose="02020603050405020304" pitchFamily="18" charset="0"/>
              </a:rPr>
              <a:t>--  Contingency</a:t>
            </a:r>
          </a:p>
        </p:txBody>
      </p:sp>
      <p:sp>
        <p:nvSpPr>
          <p:cNvPr id="17414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44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Logical Equivalences</a:t>
            </a:r>
            <a:endParaRPr lang="en-US" altLang="zh-CN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1271464" y="1000125"/>
            <a:ext cx="10297144" cy="5500688"/>
          </a:xfrm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altLang="zh-CN" dirty="0"/>
              <a:t>【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r>
              <a:rPr lang="en-US" altLang="zh-CN" dirty="0" err="1"/>
              <a:t>Definition</a:t>
            </a:r>
            <a:r>
              <a:rPr lang="en-US" altLang="zh-CN" b="0" dirty="0" err="1"/>
              <a:t>】</a:t>
            </a:r>
            <a:r>
              <a:rPr lang="en-US" altLang="zh-CN" b="0" dirty="0" err="1">
                <a:sym typeface="Symbol" panose="05050102010706020507" pitchFamily="18" charset="2"/>
              </a:rPr>
              <a:t>The</a:t>
            </a:r>
            <a:r>
              <a:rPr lang="en-US" altLang="zh-CN" b="0" dirty="0">
                <a:sym typeface="Symbol" panose="05050102010706020507" pitchFamily="18" charset="2"/>
              </a:rPr>
              <a:t> compound propositions</a:t>
            </a:r>
            <a:r>
              <a:rPr lang="en-US" altLang="zh-CN" b="0" i="1" dirty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zh-CN" b="0" i="1" dirty="0">
                <a:sym typeface="Symbol" panose="05050102010706020507" pitchFamily="18" charset="2"/>
              </a:rPr>
              <a:t>p </a:t>
            </a:r>
            <a:r>
              <a:rPr lang="en-US" altLang="zh-CN" b="0" dirty="0">
                <a:sym typeface="Symbol" panose="05050102010706020507" pitchFamily="18" charset="2"/>
              </a:rPr>
              <a:t>and </a:t>
            </a:r>
            <a:r>
              <a:rPr lang="en-US" altLang="zh-CN" b="0" i="1" dirty="0">
                <a:sym typeface="Symbol" panose="05050102010706020507" pitchFamily="18" charset="2"/>
              </a:rPr>
              <a:t>q</a:t>
            </a:r>
            <a:r>
              <a:rPr lang="en-US" altLang="zh-CN" b="0" i="1" dirty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zh-CN" b="0" dirty="0">
                <a:sym typeface="Symbol" panose="05050102010706020507" pitchFamily="18" charset="2"/>
              </a:rPr>
              <a:t>are called</a:t>
            </a:r>
            <a:r>
              <a:rPr lang="en-US" altLang="zh-CN" b="0" i="1" dirty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zh-CN" b="0" dirty="0">
                <a:solidFill>
                  <a:srgbClr val="3333CC"/>
                </a:solidFill>
                <a:sym typeface="Symbol" panose="05050102010706020507" pitchFamily="18" charset="2"/>
              </a:rPr>
              <a:t>logically equivalent </a:t>
            </a:r>
            <a:r>
              <a:rPr lang="en-US" altLang="zh-CN" b="0" dirty="0">
                <a:sym typeface="Symbol" panose="05050102010706020507" pitchFamily="18" charset="2"/>
              </a:rPr>
              <a:t>if </a:t>
            </a:r>
            <a:r>
              <a:rPr lang="en-US" altLang="zh-CN" b="0" i="1" dirty="0">
                <a:sym typeface="Symbol" panose="05050102010706020507" pitchFamily="18" charset="2"/>
              </a:rPr>
              <a:t>p </a:t>
            </a:r>
            <a:r>
              <a:rPr lang="en-US" altLang="zh-CN" b="0" dirty="0">
                <a:sym typeface="Symbol" panose="05050102010706020507" pitchFamily="18" charset="2"/>
              </a:rPr>
              <a:t></a:t>
            </a:r>
            <a:r>
              <a:rPr lang="en-US" altLang="zh-CN" b="0" i="1" dirty="0">
                <a:sym typeface="Symbol" panose="05050102010706020507" pitchFamily="18" charset="2"/>
              </a:rPr>
              <a:t> q</a:t>
            </a:r>
            <a:r>
              <a:rPr lang="en-US" altLang="zh-CN" b="0" i="1" dirty="0">
                <a:solidFill>
                  <a:srgbClr val="008000"/>
                </a:solidFill>
                <a:sym typeface="Symbol" panose="05050102010706020507" pitchFamily="18" charset="2"/>
              </a:rPr>
              <a:t> </a:t>
            </a:r>
            <a:r>
              <a:rPr lang="en-US" altLang="zh-CN" b="0" dirty="0">
                <a:sym typeface="Symbol" panose="05050102010706020507" pitchFamily="18" charset="2"/>
              </a:rPr>
              <a:t>is a tautology</a:t>
            </a:r>
            <a:r>
              <a:rPr lang="en-US" altLang="zh-CN" b="0" i="1" dirty="0">
                <a:solidFill>
                  <a:srgbClr val="008000"/>
                </a:solidFill>
                <a:sym typeface="Symbol" panose="05050102010706020507" pitchFamily="18" charset="2"/>
              </a:rPr>
              <a:t>. </a:t>
            </a:r>
            <a:endParaRPr lang="en-US" altLang="zh-CN" b="0" dirty="0"/>
          </a:p>
          <a:p>
            <a:pPr>
              <a:buNone/>
            </a:pPr>
            <a:r>
              <a:rPr lang="en-US" altLang="zh-CN" b="0" dirty="0">
                <a:solidFill>
                  <a:srgbClr val="3333CC"/>
                </a:solidFill>
                <a:sym typeface="Symbol" panose="05050102010706020507" pitchFamily="18" charset="2"/>
              </a:rPr>
              <a:t>Notation</a:t>
            </a:r>
            <a:r>
              <a:rPr lang="en-US" altLang="zh-CN" dirty="0">
                <a:sym typeface="Symbol" panose="05050102010706020507" pitchFamily="18" charset="2"/>
              </a:rPr>
              <a:t>:</a:t>
            </a:r>
            <a:r>
              <a:rPr lang="en-US" altLang="zh-CN" i="1" dirty="0">
                <a:solidFill>
                  <a:srgbClr val="3333FF"/>
                </a:solidFill>
                <a:sym typeface="Symbol" panose="05050102010706020507" pitchFamily="18" charset="2"/>
              </a:rPr>
              <a:t>  </a:t>
            </a:r>
            <a:r>
              <a:rPr lang="en-US" altLang="zh-CN" b="0" i="1" dirty="0"/>
              <a:t>p </a:t>
            </a:r>
            <a:r>
              <a:rPr lang="en-US" altLang="zh-CN" b="0" dirty="0">
                <a:sym typeface="Symbol" panose="05050102010706020507" pitchFamily="18" charset="2"/>
              </a:rPr>
              <a:t></a:t>
            </a:r>
            <a:r>
              <a:rPr lang="en-US" altLang="zh-CN" b="0" i="1" dirty="0"/>
              <a:t> q </a:t>
            </a:r>
            <a:r>
              <a:rPr lang="en-US" altLang="zh-CN" b="0" dirty="0"/>
              <a:t>or</a:t>
            </a:r>
            <a:r>
              <a:rPr lang="en-US" altLang="zh-CN" b="0" i="1" dirty="0"/>
              <a:t> </a:t>
            </a:r>
            <a:r>
              <a:rPr lang="en-US" altLang="zh-CN" b="0" i="1" dirty="0">
                <a:sym typeface="Symbol" panose="05050102010706020507" pitchFamily="18" charset="2"/>
              </a:rPr>
              <a:t>p </a:t>
            </a:r>
            <a:r>
              <a:rPr lang="en-US" altLang="zh-CN" b="0" dirty="0">
                <a:sym typeface="Symbol" panose="05050102010706020507" pitchFamily="18" charset="2"/>
              </a:rPr>
              <a:t></a:t>
            </a:r>
            <a:r>
              <a:rPr lang="en-US" altLang="zh-CN" b="0" i="1" dirty="0">
                <a:sym typeface="Symbol" panose="05050102010706020507" pitchFamily="18" charset="2"/>
              </a:rPr>
              <a:t> q</a:t>
            </a:r>
            <a:endParaRPr lang="en-US" altLang="zh-CN" b="0" i="1" dirty="0"/>
          </a:p>
          <a:p>
            <a:pPr marL="0" lvl="2" indent="0">
              <a:buClr>
                <a:schemeClr val="accent2"/>
              </a:buClr>
              <a:buNone/>
            </a:pPr>
            <a:endParaRPr lang="en-US" altLang="zh-CN" sz="800" dirty="0"/>
          </a:p>
          <a:p>
            <a:pPr marL="0" lvl="2" indent="0">
              <a:buClr>
                <a:schemeClr val="accent2"/>
              </a:buClr>
              <a:buNone/>
            </a:pPr>
            <a:r>
              <a:rPr lang="en-US" altLang="zh-CN" b="0" dirty="0">
                <a:solidFill>
                  <a:srgbClr val="3333CC"/>
                </a:solidFill>
              </a:rPr>
              <a:t>Example</a:t>
            </a:r>
            <a:r>
              <a:rPr lang="en-US" altLang="zh-CN" dirty="0"/>
              <a:t>: </a:t>
            </a:r>
            <a:r>
              <a:rPr lang="en-US" altLang="zh-CN" b="0" dirty="0"/>
              <a:t>Show that </a:t>
            </a:r>
            <a:r>
              <a:rPr lang="en-US" altLang="zh-CN" b="0" dirty="0">
                <a:sym typeface="Symbol" panose="05050102010706020507" pitchFamily="18" charset="2"/>
              </a:rPr>
              <a:t></a:t>
            </a:r>
            <a:r>
              <a:rPr lang="en-US" altLang="zh-CN" b="0" dirty="0"/>
              <a:t>(</a:t>
            </a:r>
            <a:r>
              <a:rPr lang="en-US" altLang="zh-CN" b="0" i="1" dirty="0"/>
              <a:t>p</a:t>
            </a:r>
            <a:r>
              <a:rPr lang="en-US" altLang="zh-CN" b="0" dirty="0"/>
              <a:t> </a:t>
            </a:r>
            <a:r>
              <a:rPr lang="en-US" altLang="zh-CN" b="0" dirty="0">
                <a:sym typeface="Symbol" panose="05050102010706020507" pitchFamily="18" charset="2"/>
              </a:rPr>
              <a:t> q</a:t>
            </a:r>
            <a:r>
              <a:rPr lang="en-US" altLang="zh-CN" b="0" dirty="0"/>
              <a:t>) and </a:t>
            </a:r>
            <a:r>
              <a:rPr lang="en-US" altLang="zh-CN" b="0" dirty="0">
                <a:sym typeface="Symbol" panose="05050102010706020507" pitchFamily="18" charset="2"/>
              </a:rPr>
              <a:t> </a:t>
            </a:r>
            <a:r>
              <a:rPr lang="en-US" altLang="zh-CN" b="0" i="1" dirty="0"/>
              <a:t>p</a:t>
            </a:r>
            <a:r>
              <a:rPr lang="en-US" altLang="zh-CN" b="0" dirty="0"/>
              <a:t> </a:t>
            </a:r>
            <a:r>
              <a:rPr lang="en-US" altLang="zh-CN" b="0" dirty="0">
                <a:sym typeface="Symbol" panose="05050102010706020507" pitchFamily="18" charset="2"/>
              </a:rPr>
              <a:t> </a:t>
            </a:r>
            <a:r>
              <a:rPr lang="en-US" altLang="zh-CN" b="0" i="1" dirty="0">
                <a:sym typeface="Symbol" panose="05050102010706020507" pitchFamily="18" charset="2"/>
              </a:rPr>
              <a:t>q </a:t>
            </a:r>
            <a:r>
              <a:rPr lang="en-US" altLang="zh-CN" b="0" dirty="0">
                <a:sym typeface="Symbol" panose="05050102010706020507" pitchFamily="18" charset="2"/>
              </a:rPr>
              <a:t>are logically</a:t>
            </a:r>
            <a:r>
              <a:rPr lang="en-US" altLang="zh-CN" sz="1800" b="0" dirty="0">
                <a:sym typeface="Symbol" panose="05050102010706020507" pitchFamily="18" charset="2"/>
              </a:rPr>
              <a:t> </a:t>
            </a:r>
            <a:r>
              <a:rPr lang="en-US" altLang="zh-CN" b="0" dirty="0"/>
              <a:t>equivalent. </a:t>
            </a:r>
          </a:p>
          <a:p>
            <a:pPr>
              <a:buNone/>
            </a:pPr>
            <a:r>
              <a:rPr lang="en-US" altLang="zh-CN" b="0" dirty="0">
                <a:solidFill>
                  <a:srgbClr val="FF0000"/>
                </a:solidFill>
              </a:rPr>
              <a:t>     Solution:</a:t>
            </a:r>
          </a:p>
          <a:p>
            <a:pPr>
              <a:buNone/>
            </a:pPr>
            <a:endParaRPr lang="en-US" altLang="zh-CN" b="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0" dirty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ym typeface="Symbol" panose="05050102010706020507" pitchFamily="18" charset="2"/>
              </a:rPr>
              <a:t></a:t>
            </a:r>
            <a:r>
              <a:rPr lang="en-US" altLang="zh-CN" dirty="0"/>
              <a:t>(</a:t>
            </a:r>
            <a:r>
              <a:rPr lang="en-US" altLang="zh-CN" i="1" dirty="0"/>
              <a:t>p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 q</a:t>
            </a:r>
            <a:r>
              <a:rPr lang="en-US" altLang="zh-CN" dirty="0"/>
              <a:t>)</a:t>
            </a:r>
            <a:r>
              <a:rPr lang="en-US" altLang="zh-CN" dirty="0">
                <a:sym typeface="Symbol" panose="05050102010706020507" pitchFamily="18" charset="2"/>
              </a:rPr>
              <a:t>   </a:t>
            </a:r>
            <a:r>
              <a:rPr lang="en-US" altLang="zh-CN" i="1" dirty="0"/>
              <a:t>p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 </a:t>
            </a:r>
            <a:r>
              <a:rPr lang="en-US" altLang="zh-CN" i="1" dirty="0">
                <a:sym typeface="Symbol" panose="05050102010706020507" pitchFamily="18" charset="2"/>
              </a:rPr>
              <a:t>q 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9220" name="表格 9219"/>
          <p:cNvGraphicFramePr/>
          <p:nvPr/>
        </p:nvGraphicFramePr>
        <p:xfrm>
          <a:off x="2381250" y="3714750"/>
          <a:ext cx="7143750" cy="2127250"/>
        </p:xfrm>
        <a:graphic>
          <a:graphicData uri="http://schemas.openxmlformats.org/drawingml/2006/table">
            <a:tbl>
              <a:tblPr/>
              <a:tblGrid>
                <a:gridCol w="776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5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0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9750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i="1" dirty="0">
                          <a:latin typeface="Arial" panose="020B0604020202020204" pitchFamily="34" charset="0"/>
                        </a:rPr>
                        <a:t>p</a:t>
                      </a:r>
                    </a:p>
                  </a:txBody>
                  <a:tcPr marT="45689" marB="45689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i="1" dirty="0"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q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zh-CN" altLang="en-CA" sz="2000" dirty="0"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 </a:t>
                      </a:r>
                      <a:r>
                        <a:rPr lang="en-US" altLang="zh-CN" sz="2000" b="1" i="1" dirty="0">
                          <a:latin typeface="Arial" panose="020B0604020202020204" pitchFamily="34" charset="0"/>
                        </a:rPr>
                        <a:t>p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zh-CN" altLang="en-CA" sz="2000" dirty="0"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zh-CN" altLang="en-US" sz="2000" b="1" i="1" dirty="0"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US" altLang="zh-CN" sz="2000" b="1" i="1" dirty="0"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q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i="1" dirty="0">
                          <a:latin typeface="Arial" panose="020B0604020202020204" pitchFamily="34" charset="0"/>
                        </a:rPr>
                        <a:t>p</a:t>
                      </a:r>
                      <a:r>
                        <a:rPr lang="en-US" altLang="zh-CN" sz="2000" b="1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CN" sz="2000" b="1" dirty="0"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 </a:t>
                      </a:r>
                      <a:r>
                        <a:rPr lang="en-US" altLang="zh-CN" sz="2000" b="1" i="1" dirty="0"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q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zh-CN" altLang="en-US" sz="2000" b="1" dirty="0"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zh-CN" altLang="en-US" sz="2000" b="1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CN" sz="2000" b="1" dirty="0"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zh-CN" sz="2000" b="1" i="1" dirty="0">
                          <a:latin typeface="Arial" panose="020B0604020202020204" pitchFamily="34" charset="0"/>
                        </a:rPr>
                        <a:t>p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</a:rPr>
                        <a:t>∨</a:t>
                      </a:r>
                      <a:r>
                        <a:rPr lang="en-US" altLang="zh-CN" sz="2000" b="1" i="1" dirty="0">
                          <a:latin typeface="Arial" panose="020B0604020202020204" pitchFamily="34" charset="0"/>
                        </a:rPr>
                        <a:t>q</a:t>
                      </a:r>
                      <a:r>
                        <a:rPr lang="en-US" altLang="zh-CN" sz="2000" b="1" dirty="0"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zh-CN" altLang="en-US" sz="2000" b="1" dirty="0"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zh-CN" altLang="en-US" sz="2000" b="1" dirty="0"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zh-CN" sz="2000" b="1" i="1" dirty="0">
                          <a:latin typeface="Arial" panose="020B0604020202020204" pitchFamily="34" charset="0"/>
                        </a:rPr>
                        <a:t>p</a:t>
                      </a:r>
                      <a:r>
                        <a:rPr lang="en-US" altLang="zh-CN" sz="2000" b="1" dirty="0">
                          <a:latin typeface="宋体" panose="02010600030101010101" pitchFamily="2" charset="-122"/>
                        </a:rPr>
                        <a:t>∧</a:t>
                      </a:r>
                      <a:r>
                        <a:rPr lang="en-US" altLang="zh-CN" sz="2000" b="1" dirty="0">
                          <a:latin typeface="Arial" panose="020B0604020202020204" pitchFamily="34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lang="en-US" altLang="zh-CN" sz="2000" b="1" i="1" dirty="0">
                          <a:latin typeface="Arial" panose="020B0604020202020204" pitchFamily="34" charset="0"/>
                        </a:rPr>
                        <a:t>q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8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8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875"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b="1" dirty="0"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  <a:cs typeface="+mn-cs"/>
                        </a:defRPr>
                      </a:lvl5pPr>
                    </a:lstStyle>
                    <a:p>
                      <a:pPr lvl="0" algn="ctr" eaLnBrk="0" hangingPunct="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</a:rPr>
                        <a:t>T</a:t>
                      </a:r>
                    </a:p>
                  </a:txBody>
                  <a:tcPr marT="45689" marB="45689"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椭圆 7"/>
          <p:cNvSpPr/>
          <p:nvPr/>
        </p:nvSpPr>
        <p:spPr>
          <a:xfrm>
            <a:off x="6953250" y="3214688"/>
            <a:ext cx="2500313" cy="271462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云形 8"/>
          <p:cNvSpPr/>
          <p:nvPr/>
        </p:nvSpPr>
        <p:spPr>
          <a:xfrm>
            <a:off x="6596063" y="6286500"/>
            <a:ext cx="2857500" cy="571500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 Morgan law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511" name="灯片编号占位符 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45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Logical Equivalences</a:t>
            </a:r>
            <a:endParaRPr lang="en-US" altLang="zh-CN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1881188" y="1000125"/>
            <a:ext cx="8286750" cy="5500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Show  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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q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lphaLcPeriod"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 pitchFamily="18" charset="2"/>
              </a:rPr>
              <a:t>Using truth tables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9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Construct truth tables for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p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and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q 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  <a:sym typeface="Symbol" panose="05050102010706020507" pitchFamily="18" charset="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Check the truth values of 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p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Symbol" panose="05050102010706020507" pitchFamily="18" charset="2"/>
              </a:rPr>
              <a:t>and</a:t>
            </a:r>
            <a:r>
              <a:rPr kumimoji="0" lang="en-US" altLang="zh-CN" sz="2400" b="0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 q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to see if they agree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lphaLcPeriod" startAt="2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already-proved equivalences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lphaLcPeriod" startAt="2"/>
              <a:defRPr/>
            </a:pPr>
            <a:endParaRPr kumimoji="0" lang="en-US" altLang="zh-CN" sz="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Keep replacing a compound proposition with its equivalent proposition until achieving the goal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组合 16"/>
          <p:cNvGrpSpPr/>
          <p:nvPr/>
        </p:nvGrpSpPr>
        <p:grpSpPr>
          <a:xfrm>
            <a:off x="4810125" y="1000125"/>
            <a:ext cx="5857875" cy="1285875"/>
            <a:chOff x="3286116" y="1000108"/>
            <a:chExt cx="5857884" cy="1285887"/>
          </a:xfrm>
        </p:grpSpPr>
        <p:sp>
          <p:nvSpPr>
            <p:cNvPr id="6" name="云形 5"/>
            <p:cNvSpPr/>
            <p:nvPr/>
          </p:nvSpPr>
          <p:spPr>
            <a:xfrm>
              <a:off x="4357681" y="1000108"/>
              <a:ext cx="4786319" cy="1285887"/>
            </a:xfrm>
            <a:prstGeom prst="cloud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Easy but time-consuming when the number of variables is large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4000492" y="1643052"/>
              <a:ext cx="285750" cy="2143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286116" y="1714490"/>
              <a:ext cx="152400" cy="68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571866" y="1708140"/>
              <a:ext cx="214313" cy="14287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3" name="组合 22"/>
          <p:cNvGrpSpPr/>
          <p:nvPr/>
        </p:nvGrpSpPr>
        <p:grpSpPr>
          <a:xfrm>
            <a:off x="5881688" y="3643313"/>
            <a:ext cx="4286250" cy="2143125"/>
            <a:chOff x="4357686" y="3643314"/>
            <a:chExt cx="4786314" cy="2286019"/>
          </a:xfrm>
        </p:grpSpPr>
        <p:sp>
          <p:nvSpPr>
            <p:cNvPr id="19" name="云形 18"/>
            <p:cNvSpPr/>
            <p:nvPr/>
          </p:nvSpPr>
          <p:spPr>
            <a:xfrm>
              <a:off x="4357686" y="4644082"/>
              <a:ext cx="4786314" cy="1285251"/>
            </a:xfrm>
            <a:prstGeom prst="cloud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Just like what we do in Algebra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930078" y="4286786"/>
              <a:ext cx="285407" cy="21336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357494" y="3643314"/>
              <a:ext cx="152453" cy="677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571991" y="4000610"/>
              <a:ext cx="214498" cy="14224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1509" name="灯片编号占位符 1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46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Logical Equivalences</a:t>
            </a:r>
            <a:endParaRPr lang="en-US" altLang="zh-CN"/>
          </a:p>
        </p:txBody>
      </p:sp>
      <p:graphicFrame>
        <p:nvGraphicFramePr>
          <p:cNvPr id="1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0817"/>
              </p:ext>
            </p:extLst>
          </p:nvPr>
        </p:nvGraphicFramePr>
        <p:xfrm>
          <a:off x="119336" y="1412776"/>
          <a:ext cx="7032104" cy="5134477"/>
        </p:xfrm>
        <a:graphic>
          <a:graphicData uri="http://schemas.openxmlformats.org/drawingml/2006/table">
            <a:tbl>
              <a:tblPr/>
              <a:tblGrid>
                <a:gridCol w="3085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594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Name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marT="45710" marB="45710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Equivalence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Identity laws</a:t>
                      </a:r>
                    </a:p>
                  </a:txBody>
                  <a:tcPr marT="45710" marB="4571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defRPr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T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</a:t>
                      </a:r>
                      <a:r>
                        <a:rPr kumimoji="0" lang="en-US" altLang="zh-CN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43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Domination laws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T="45710" marB="4571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defRPr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T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T                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F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45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Idempotent laws</a:t>
                      </a:r>
                    </a:p>
                  </a:txBody>
                  <a:tcPr marT="45710" marB="4571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defRPr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     </a:t>
                      </a:r>
                      <a:r>
                        <a:rPr kumimoji="0" lang="en-US" altLang="zh-CN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94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Double negation law</a:t>
                      </a:r>
                    </a:p>
                  </a:txBody>
                  <a:tcPr marT="45710" marB="4571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defRPr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p)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p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367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Commutative laws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T="45710" marB="4571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defRPr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85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Associative laws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Courier New" panose="02070309020205020404" pitchFamily="49" charset="0"/>
                      </a:endParaRPr>
                    </a:p>
                  </a:txBody>
                  <a:tcPr marT="45710" marB="4571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  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84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Distributive laws</a:t>
                      </a:r>
                    </a:p>
                  </a:txBody>
                  <a:tcPr marT="45710" marB="4571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885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 Morgan's laws</a:t>
                      </a:r>
                    </a:p>
                  </a:txBody>
                  <a:tcPr marT="45710" marB="4571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Symbol" panose="05050102010706020507" pitchFamily="18" charset="2"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Symbol" panose="05050102010706020507" pitchFamily="18" charset="2"/>
                        <a:buNone/>
                        <a:defRPr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 </a:t>
                      </a:r>
                    </a:p>
                  </a:txBody>
                  <a:tcPr marT="45710" marB="4571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573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47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16386" name="Picture 2" descr="https://img2018.cnblogs.com/blog/1492327/201904/1492327-20190403232909437-1007209779.png">
            <a:extLst>
              <a:ext uri="{FF2B5EF4-FFF2-40B4-BE49-F238E27FC236}">
                <a16:creationId xmlns:a16="http://schemas.microsoft.com/office/drawing/2014/main" id="{97F9E5B6-57FB-499E-B38D-EDB8CEE7C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3"/>
          <a:stretch/>
        </p:blipFill>
        <p:spPr bwMode="auto">
          <a:xfrm>
            <a:off x="7464152" y="764704"/>
            <a:ext cx="5153670" cy="599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Logical Equivalences</a:t>
            </a:r>
            <a:endParaRPr lang="en-US" altLang="zh-CN"/>
          </a:p>
        </p:txBody>
      </p:sp>
      <p:graphicFrame>
        <p:nvGraphicFramePr>
          <p:cNvPr id="4" name="Group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321654"/>
              </p:ext>
            </p:extLst>
          </p:nvPr>
        </p:nvGraphicFramePr>
        <p:xfrm>
          <a:off x="191344" y="1988840"/>
          <a:ext cx="6408712" cy="3764282"/>
        </p:xfrm>
        <a:graphic>
          <a:graphicData uri="http://schemas.openxmlformats.org/drawingml/2006/table">
            <a:tbl>
              <a:tblPr/>
              <a:tblGrid>
                <a:gridCol w="2879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9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0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Name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Equivalence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defRPr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Absorption laws 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defRPr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( 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q)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p    </a:t>
                      </a:r>
                      <a:r>
                        <a:rPr kumimoji="0" lang="en-US" altLang="zh-CN" sz="20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( 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q)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p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658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Negation laws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defRPr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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T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     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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 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42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Implication law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  <a:defRPr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q </a:t>
                      </a:r>
                      <a:r>
                        <a:rPr kumimoji="0" lang="en-US" altLang="zh-CN" sz="2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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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</a:t>
                      </a:r>
                      <a:endParaRPr kumimoji="0" lang="en-US" altLang="zh-CN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374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Equivalence law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Monotype Sorts" pitchFamily="2" charset="2"/>
                        <a:buNone/>
                      </a:pP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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q </a:t>
                      </a:r>
                      <a:r>
                        <a:rPr kumimoji="0" lang="en-US" altLang="zh-CN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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(p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q)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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 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(q 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a:t></a:t>
                      </a:r>
                      <a:r>
                        <a:rPr kumimoji="0" lang="en-US" altLang="zh-CN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p)</a:t>
                      </a:r>
                    </a:p>
                  </a:txBody>
                  <a:tcPr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5613" name="灯片编号占位符 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48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5" name="Picture 2" descr="https://img2018.cnblogs.com/blog/1492327/201904/1492327-20190403232909437-1007209779.png">
            <a:extLst>
              <a:ext uri="{FF2B5EF4-FFF2-40B4-BE49-F238E27FC236}">
                <a16:creationId xmlns:a16="http://schemas.microsoft.com/office/drawing/2014/main" id="{828F1C1F-478E-4326-A701-7B5D46924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3"/>
          <a:stretch/>
        </p:blipFill>
        <p:spPr bwMode="auto">
          <a:xfrm>
            <a:off x="6888088" y="877190"/>
            <a:ext cx="5153670" cy="599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Logical Equivalences</a:t>
            </a:r>
            <a:endParaRPr lang="en-US" altLang="zh-CN"/>
          </a:p>
        </p:txBody>
      </p:sp>
      <p:sp>
        <p:nvSpPr>
          <p:cNvPr id="29699" name="内容占位符 10"/>
          <p:cNvSpPr>
            <a:spLocks noGrp="1"/>
          </p:cNvSpPr>
          <p:nvPr>
            <p:ph idx="1"/>
          </p:nvPr>
        </p:nvSpPr>
        <p:spPr>
          <a:xfrm>
            <a:off x="2024062" y="1071563"/>
            <a:ext cx="9832577" cy="51228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Show that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Ø(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Ú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(Ø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p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Ù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q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))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R12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and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R12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Ø</a:t>
            </a:r>
            <a:r>
              <a:rPr kumimoji="1" lang="en-US" altLang="zh-CN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ÙØ</a:t>
            </a:r>
            <a:r>
              <a:rPr kumimoji="1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 q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MR12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are logically equivalent.</a:t>
            </a:r>
            <a:endParaRPr kumimoji="0" lang="en-US" altLang="zh-CN" sz="24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238375" y="2357438"/>
            <a:ext cx="8072438" cy="4138613"/>
          </a:xfrm>
          <a:prstGeom prst="foldedCorner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Solution:</a:t>
            </a:r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2481263" y="2833688"/>
          <a:ext cx="387826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1" r:id="rId4" imgW="36642675" imgH="3514725" progId="Equation.3">
                  <p:embed/>
                </p:oleObj>
              </mc:Choice>
              <mc:Fallback>
                <p:oleObj r:id="rId4" imgW="36642675" imgH="3514725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1263" y="2833688"/>
                        <a:ext cx="3878262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/>
          <p:cNvGraphicFramePr>
            <a:graphicFrameLocks noChangeAspect="1"/>
          </p:cNvGraphicFramePr>
          <p:nvPr/>
        </p:nvGraphicFramePr>
        <p:xfrm>
          <a:off x="4310063" y="3443288"/>
          <a:ext cx="22510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2" r:id="rId6" imgW="21288375" imgH="3514725" progId="Equation.3">
                  <p:embed/>
                </p:oleObj>
              </mc:Choice>
              <mc:Fallback>
                <p:oleObj r:id="rId6" imgW="21288375" imgH="3514725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10063" y="3443288"/>
                        <a:ext cx="2251075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4310063" y="4027488"/>
          <a:ext cx="18796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3" r:id="rId8" imgW="17773650" imgH="3514725" progId="Equation.3">
                  <p:embed/>
                </p:oleObj>
              </mc:Choice>
              <mc:Fallback>
                <p:oleObj r:id="rId8" imgW="17773650" imgH="3514725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10063" y="4027488"/>
                        <a:ext cx="18796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8"/>
          <p:cNvGraphicFramePr>
            <a:graphicFrameLocks noChangeAspect="1"/>
          </p:cNvGraphicFramePr>
          <p:nvPr/>
        </p:nvGraphicFramePr>
        <p:xfrm>
          <a:off x="4310063" y="4560888"/>
          <a:ext cx="26939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4" r:id="rId10" imgW="25450800" imgH="3514725" progId="Equation.3">
                  <p:embed/>
                </p:oleObj>
              </mc:Choice>
              <mc:Fallback>
                <p:oleObj r:id="rId10" imgW="25450800" imgH="3514725" progId="Equation.3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10063" y="4560888"/>
                        <a:ext cx="2693987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9"/>
          <p:cNvGraphicFramePr>
            <a:graphicFrameLocks noChangeAspect="1"/>
          </p:cNvGraphicFramePr>
          <p:nvPr/>
        </p:nvGraphicFramePr>
        <p:xfrm>
          <a:off x="4310063" y="5145088"/>
          <a:ext cx="19034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5" r:id="rId12" imgW="17992725" imgH="3514725" progId="Equation.3">
                  <p:embed/>
                </p:oleObj>
              </mc:Choice>
              <mc:Fallback>
                <p:oleObj r:id="rId12" imgW="17992725" imgH="3514725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10063" y="5145088"/>
                        <a:ext cx="1903412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"/>
          <p:cNvGraphicFramePr>
            <a:graphicFrameLocks noChangeAspect="1"/>
          </p:cNvGraphicFramePr>
          <p:nvPr/>
        </p:nvGraphicFramePr>
        <p:xfrm>
          <a:off x="4310063" y="5889625"/>
          <a:ext cx="12541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36" r:id="rId14" imgW="11849100" imgH="2847975" progId="Equation.3">
                  <p:embed/>
                </p:oleObj>
              </mc:Choice>
              <mc:Fallback>
                <p:oleObj r:id="rId14" imgW="11849100" imgH="2847975" progId="Equation.3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10063" y="5889625"/>
                        <a:ext cx="1254125" cy="298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1"/>
          <p:cNvSpPr txBox="1"/>
          <p:nvPr/>
        </p:nvSpPr>
        <p:spPr>
          <a:xfrm>
            <a:off x="7434263" y="2857500"/>
            <a:ext cx="2590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by the De Morgan’s law</a:t>
            </a:r>
          </a:p>
        </p:txBody>
      </p:sp>
      <p:sp>
        <p:nvSpPr>
          <p:cNvPr id="25" name="Text Box 12"/>
          <p:cNvSpPr txBox="1"/>
          <p:nvPr/>
        </p:nvSpPr>
        <p:spPr>
          <a:xfrm>
            <a:off x="7448550" y="3429000"/>
            <a:ext cx="2590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by the</a:t>
            </a:r>
            <a:r>
              <a:rPr lang="en-US" altLang="zh-CN">
                <a:latin typeface="Arial" panose="020B0604020202020204" pitchFamily="34" charset="0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De Morgan’s law</a:t>
            </a:r>
          </a:p>
        </p:txBody>
      </p:sp>
      <p:sp>
        <p:nvSpPr>
          <p:cNvPr id="26" name="Text Box 13"/>
          <p:cNvSpPr txBox="1"/>
          <p:nvPr/>
        </p:nvSpPr>
        <p:spPr>
          <a:xfrm>
            <a:off x="7467600" y="4071938"/>
            <a:ext cx="28051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by the double negation law</a:t>
            </a:r>
          </a:p>
        </p:txBody>
      </p:sp>
      <p:sp>
        <p:nvSpPr>
          <p:cNvPr id="27" name="Text Box 14"/>
          <p:cNvSpPr txBox="1"/>
          <p:nvPr/>
        </p:nvSpPr>
        <p:spPr>
          <a:xfrm>
            <a:off x="7505700" y="4648200"/>
            <a:ext cx="2590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by the distributive law</a:t>
            </a:r>
          </a:p>
        </p:txBody>
      </p:sp>
      <p:sp>
        <p:nvSpPr>
          <p:cNvPr id="28" name="Text Box 15"/>
          <p:cNvSpPr txBox="1"/>
          <p:nvPr/>
        </p:nvSpPr>
        <p:spPr>
          <a:xfrm>
            <a:off x="7524750" y="5186363"/>
            <a:ext cx="25908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by the negation law</a:t>
            </a:r>
            <a:r>
              <a:rPr lang="en-US" altLang="zh-CN" sz="20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9" name="Text Box 16"/>
          <p:cNvSpPr txBox="1"/>
          <p:nvPr/>
        </p:nvSpPr>
        <p:spPr>
          <a:xfrm>
            <a:off x="7524750" y="5857875"/>
            <a:ext cx="25908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spcBef>
                <a:spcPct val="30000"/>
              </a:spcBef>
            </a:pPr>
            <a:r>
              <a:rPr lang="en-US" altLang="zh-CN">
                <a:solidFill>
                  <a:srgbClr val="000000"/>
                </a:solidFill>
                <a:latin typeface="Times New Roman" panose="02020603050405020304" pitchFamily="18" charset="0"/>
              </a:rPr>
              <a:t>by the identity law</a:t>
            </a:r>
          </a:p>
        </p:txBody>
      </p:sp>
      <p:sp>
        <p:nvSpPr>
          <p:cNvPr id="27664" name="灯片编号占位符 1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49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内容占位符 2"/>
          <p:cNvSpPr>
            <a:spLocks noGrp="1"/>
          </p:cNvSpPr>
          <p:nvPr>
            <p:ph idx="1"/>
          </p:nvPr>
        </p:nvSpPr>
        <p:spPr>
          <a:xfrm>
            <a:off x="551384" y="1052736"/>
            <a:ext cx="11300460" cy="936104"/>
          </a:xfrm>
        </p:spPr>
        <p:txBody>
          <a:bodyPr vert="horz" wrap="square" lIns="91440" tIns="45720" rIns="91440" bIns="45720" anchor="t" anchorCtr="0"/>
          <a:lstStyle/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+mn-cs"/>
                <a:sym typeface="宋体" panose="02010600030101010101" pitchFamily="2" charset="-122"/>
              </a:rPr>
              <a:t>连续结构在计算机上采用离散表示：</a:t>
            </a:r>
            <a:endParaRPr lang="en-US" altLang="zh-CN" dirty="0">
              <a:sym typeface="宋体" panose="02010600030101010101" pitchFamily="2" charset="-122"/>
            </a:endParaRPr>
          </a:p>
          <a:p>
            <a:pPr>
              <a:buClr>
                <a:srgbClr val="0D0D0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dirty="0">
                <a:sym typeface="宋体" panose="02010600030101010101" pitchFamily="2" charset="-122"/>
              </a:rPr>
              <a:t>数字、文字、声音、图像、三维结构</a:t>
            </a:r>
            <a:endParaRPr lang="en-US" altLang="zh-CN" dirty="0">
              <a:sym typeface="宋体" panose="02010600030101010101" pitchFamily="2" charset="-122"/>
            </a:endParaRPr>
          </a:p>
        </p:txBody>
      </p:sp>
      <p:sp>
        <p:nvSpPr>
          <p:cNvPr id="47107" name="灯片编号占位符 3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5</a:t>
            </a:fld>
            <a:endParaRPr lang="en-US" altLang="zh-CN" sz="1400" b="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2125980" y="38100"/>
            <a:ext cx="8229600" cy="736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Tx/>
              <a:buNone/>
            </a:pPr>
            <a:r>
              <a:rPr lang="zh-CN" altLang="en-US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离散数学</a:t>
            </a:r>
            <a:r>
              <a:rPr lang="en-US" altLang="zh-CN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2156FC-1241-4C6D-B4D6-CDACB8DE7FD8}"/>
              </a:ext>
            </a:extLst>
          </p:cNvPr>
          <p:cNvSpPr/>
          <p:nvPr/>
        </p:nvSpPr>
        <p:spPr>
          <a:xfrm>
            <a:off x="7680176" y="6309320"/>
            <a:ext cx="3438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ym typeface="宋体" panose="02010600030101010101" pitchFamily="2" charset="-122"/>
              </a:rPr>
              <a:t>三维几何用离散的三角网格表示</a:t>
            </a:r>
            <a:endParaRPr lang="zh-CN" altLang="en-US" b="1" dirty="0"/>
          </a:p>
        </p:txBody>
      </p:sp>
      <p:pic>
        <p:nvPicPr>
          <p:cNvPr id="13314" name="Picture 2" descr="Figure 2 from Fast Generation of NURBS Surfaces from Polygonal Mesh Models of Human Anatomy ...">
            <a:extLst>
              <a:ext uri="{FF2B5EF4-FFF2-40B4-BE49-F238E27FC236}">
                <a16:creationId xmlns:a16="http://schemas.microsoft.com/office/drawing/2014/main" id="{201F459B-C495-47F6-8878-FBD08F9FB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3789040"/>
            <a:ext cx="4176464" cy="23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Tutorial 11 - Fit mesh to NURBS surface by specifying shape type ...">
            <a:extLst>
              <a:ext uri="{FF2B5EF4-FFF2-40B4-BE49-F238E27FC236}">
                <a16:creationId xmlns:a16="http://schemas.microsoft.com/office/drawing/2014/main" id="{07C51CCC-2CC7-452F-B081-4DA9B052E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692696"/>
            <a:ext cx="309634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uperhero Base Mesh - Model 3D Download For Free | VFXVIET.COM ...">
            <a:extLst>
              <a:ext uri="{FF2B5EF4-FFF2-40B4-BE49-F238E27FC236}">
                <a16:creationId xmlns:a16="http://schemas.microsoft.com/office/drawing/2014/main" id="{2918A8A1-C2FB-4707-B38D-477AE412C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348880"/>
            <a:ext cx="6544065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098015"/>
      </p:ext>
    </p:extLst>
  </p:cSld>
  <p:clrMapOvr>
    <a:masterClrMapping/>
  </p:clrMapOvr>
  <p:transition advTm="17082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Logical Equivalences</a:t>
            </a:r>
            <a:endParaRPr lang="en-US" altLang="zh-CN"/>
          </a:p>
        </p:txBody>
      </p:sp>
      <p:sp>
        <p:nvSpPr>
          <p:cNvPr id="29699" name="内容占位符 10"/>
          <p:cNvSpPr>
            <a:spLocks noGrp="1"/>
          </p:cNvSpPr>
          <p:nvPr>
            <p:ph idx="1"/>
          </p:nvPr>
        </p:nvSpPr>
        <p:spPr>
          <a:xfrm>
            <a:off x="2024063" y="1071563"/>
            <a:ext cx="8643938" cy="51228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Show that                                                               is a tautology</a:t>
            </a:r>
            <a:endParaRPr kumimoji="0" lang="en-US" altLang="zh-CN" sz="24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4078288" y="1571625"/>
          <a:ext cx="439578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5" r:id="rId4" imgW="42129075" imgH="3514725" progId="Equation.3">
                  <p:embed/>
                </p:oleObj>
              </mc:Choice>
              <mc:Fallback>
                <p:oleObj r:id="rId4" imgW="42129075" imgH="3514725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78288" y="1571625"/>
                        <a:ext cx="4395787" cy="360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2207568" y="2132856"/>
            <a:ext cx="7500938" cy="4433888"/>
          </a:xfrm>
          <a:prstGeom prst="foldedCorner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Solution: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177607" name="Object 7"/>
          <p:cNvGraphicFramePr>
            <a:graphicFrameLocks noChangeAspect="1"/>
          </p:cNvGraphicFramePr>
          <p:nvPr/>
        </p:nvGraphicFramePr>
        <p:xfrm>
          <a:off x="3679825" y="2276475"/>
          <a:ext cx="46164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6" r:id="rId6" imgW="43005375" imgH="3514725" progId="Equation.3">
                  <p:embed/>
                </p:oleObj>
              </mc:Choice>
              <mc:Fallback>
                <p:oleObj r:id="rId6" imgW="43005375" imgH="3514725" progId="Equation.3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79825" y="2276475"/>
                        <a:ext cx="4616450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08" name="Object 8"/>
          <p:cNvGraphicFramePr>
            <a:graphicFrameLocks noChangeAspect="1"/>
          </p:cNvGraphicFramePr>
          <p:nvPr/>
        </p:nvGraphicFramePr>
        <p:xfrm>
          <a:off x="3640138" y="2962275"/>
          <a:ext cx="50990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7" r:id="rId8" imgW="47396400" imgH="3514725" progId="Equation.3">
                  <p:embed/>
                </p:oleObj>
              </mc:Choice>
              <mc:Fallback>
                <p:oleObj r:id="rId8" imgW="47396400" imgH="3514725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640138" y="2962275"/>
                        <a:ext cx="5099050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09" name="Object 9"/>
          <p:cNvGraphicFramePr>
            <a:graphicFrameLocks noChangeAspect="1"/>
          </p:cNvGraphicFramePr>
          <p:nvPr/>
        </p:nvGraphicFramePr>
        <p:xfrm>
          <a:off x="3627438" y="3490913"/>
          <a:ext cx="448151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8" r:id="rId10" imgW="41690925" imgH="3514725" progId="Equation.3">
                  <p:embed/>
                </p:oleObj>
              </mc:Choice>
              <mc:Fallback>
                <p:oleObj r:id="rId10" imgW="41690925" imgH="3514725" progId="Equation.3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27438" y="3490913"/>
                        <a:ext cx="4481512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10" name="Object 10"/>
          <p:cNvGraphicFramePr>
            <a:graphicFrameLocks noChangeAspect="1"/>
          </p:cNvGraphicFramePr>
          <p:nvPr/>
        </p:nvGraphicFramePr>
        <p:xfrm>
          <a:off x="3640138" y="4105275"/>
          <a:ext cx="50768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9" r:id="rId12" imgW="47177325" imgH="3514725" progId="Equation.3">
                  <p:embed/>
                </p:oleObj>
              </mc:Choice>
              <mc:Fallback>
                <p:oleObj r:id="rId12" imgW="47177325" imgH="3514725" progId="Equation.3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40138" y="4105275"/>
                        <a:ext cx="5076825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11" name="Object 11"/>
          <p:cNvGraphicFramePr>
            <a:graphicFrameLocks noChangeAspect="1"/>
          </p:cNvGraphicFramePr>
          <p:nvPr/>
        </p:nvGraphicFramePr>
        <p:xfrm>
          <a:off x="3644900" y="4714875"/>
          <a:ext cx="44624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0" r:id="rId14" imgW="41471850" imgH="3514725" progId="Equation.3">
                  <p:embed/>
                </p:oleObj>
              </mc:Choice>
              <mc:Fallback>
                <p:oleObj r:id="rId14" imgW="41471850" imgH="3514725" progId="Equation.3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644900" y="4714875"/>
                        <a:ext cx="4462463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12" name="Object 12"/>
          <p:cNvGraphicFramePr>
            <a:graphicFrameLocks noChangeAspect="1"/>
          </p:cNvGraphicFramePr>
          <p:nvPr/>
        </p:nvGraphicFramePr>
        <p:xfrm>
          <a:off x="3673475" y="5248275"/>
          <a:ext cx="3089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1" r:id="rId16" imgW="28746450" imgH="3514725" progId="Equation.3">
                  <p:embed/>
                </p:oleObj>
              </mc:Choice>
              <mc:Fallback>
                <p:oleObj r:id="rId16" imgW="28746450" imgH="3514725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73475" y="5248275"/>
                        <a:ext cx="3089275" cy="371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7613" name="Object 13"/>
          <p:cNvGraphicFramePr>
            <a:graphicFrameLocks noChangeAspect="1"/>
          </p:cNvGraphicFramePr>
          <p:nvPr/>
        </p:nvGraphicFramePr>
        <p:xfrm>
          <a:off x="3613150" y="5775325"/>
          <a:ext cx="547688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2" r:id="rId18" imgW="4610100" imgH="2847975" progId="Equation.3">
                  <p:embed/>
                </p:oleObj>
              </mc:Choice>
              <mc:Fallback>
                <p:oleObj r:id="rId18" imgW="4610100" imgH="2847975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613150" y="5775325"/>
                        <a:ext cx="547688" cy="3444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ine 14"/>
          <p:cNvSpPr/>
          <p:nvPr/>
        </p:nvSpPr>
        <p:spPr>
          <a:xfrm>
            <a:off x="4005263" y="4452938"/>
            <a:ext cx="10668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" name="Line 15"/>
          <p:cNvSpPr/>
          <p:nvPr/>
        </p:nvSpPr>
        <p:spPr>
          <a:xfrm>
            <a:off x="6524625" y="4452938"/>
            <a:ext cx="10668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2" name="Line 16"/>
          <p:cNvSpPr/>
          <p:nvPr/>
        </p:nvSpPr>
        <p:spPr>
          <a:xfrm>
            <a:off x="4595813" y="5062538"/>
            <a:ext cx="10668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3" name="Line 17"/>
          <p:cNvSpPr/>
          <p:nvPr/>
        </p:nvSpPr>
        <p:spPr>
          <a:xfrm>
            <a:off x="3929063" y="5629275"/>
            <a:ext cx="3810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4" name="Line 18"/>
          <p:cNvSpPr/>
          <p:nvPr/>
        </p:nvSpPr>
        <p:spPr>
          <a:xfrm>
            <a:off x="6311900" y="5661025"/>
            <a:ext cx="3810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9713" name="灯片编号占位符 1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50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7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77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7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7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77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7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77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Logical Equivalences</a:t>
            </a:r>
            <a:endParaRPr lang="en-US" altLang="zh-CN"/>
          </a:p>
        </p:txBody>
      </p:sp>
      <p:sp>
        <p:nvSpPr>
          <p:cNvPr id="29699" name="内容占位符 10"/>
          <p:cNvSpPr>
            <a:spLocks noGrp="1"/>
          </p:cNvSpPr>
          <p:nvPr>
            <p:ph idx="1"/>
          </p:nvPr>
        </p:nvSpPr>
        <p:spPr>
          <a:xfrm>
            <a:off x="767408" y="1196752"/>
            <a:ext cx="11521280" cy="1133301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Examples: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+mj-lt"/>
              <a:buAutoNum type="arabicPeriod"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Times New Roman" panose="02020603050405020304" pitchFamily="18" charset="0"/>
              </a:rPr>
              <a:t>Show that                               and                              are not logically equivalent.</a:t>
            </a:r>
            <a:endParaRPr kumimoji="0" lang="en-US" altLang="zh-CN" sz="24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Symbol" panose="05050102010706020507" pitchFamily="18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3174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943705"/>
              </p:ext>
            </p:extLst>
          </p:nvPr>
        </p:nvGraphicFramePr>
        <p:xfrm>
          <a:off x="2656161" y="1696814"/>
          <a:ext cx="21971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7" r:id="rId4" imgW="21069300" imgH="3514725" progId="Equation.3">
                  <p:embed/>
                </p:oleObj>
              </mc:Choice>
              <mc:Fallback>
                <p:oleObj r:id="rId4" imgW="21069300" imgH="351472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56161" y="1696814"/>
                        <a:ext cx="2197100" cy="360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AutoShape 6"/>
          <p:cNvSpPr>
            <a:spLocks noChangeArrowheads="1"/>
          </p:cNvSpPr>
          <p:nvPr/>
        </p:nvSpPr>
        <p:spPr bwMode="auto">
          <a:xfrm>
            <a:off x="1559496" y="2780928"/>
            <a:ext cx="9361040" cy="2587153"/>
          </a:xfrm>
          <a:prstGeom prst="foldedCorner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Hint: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3174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687421"/>
              </p:ext>
            </p:extLst>
          </p:nvPr>
        </p:nvGraphicFramePr>
        <p:xfrm>
          <a:off x="5459686" y="1696814"/>
          <a:ext cx="21971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8" r:id="rId6" imgW="21069300" imgH="3514725" progId="Equation.3">
                  <p:embed/>
                </p:oleObj>
              </mc:Choice>
              <mc:Fallback>
                <p:oleObj r:id="rId6" imgW="21069300" imgH="3514725" progId="Equation.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9686" y="1696814"/>
                        <a:ext cx="2197100" cy="360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775520" y="3573016"/>
            <a:ext cx="9001000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To show these are not logically equivalent, </a:t>
            </a:r>
          </a:p>
          <a:p>
            <a:pPr eaLnBrk="1" hangingPunct="1"/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we need only find </a:t>
            </a:r>
            <a:r>
              <a:rPr lang="en-US" altLang="zh-CN" sz="2400" dirty="0">
                <a:solidFill>
                  <a:srgbClr val="3333CC"/>
                </a:solidFill>
                <a:latin typeface="Times New Roman" panose="02020603050405020304" pitchFamily="18" charset="0"/>
              </a:rPr>
              <a:t>one assignment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of truth values to </a:t>
            </a:r>
            <a:r>
              <a:rPr lang="en-US" altLang="zh-CN" sz="2400" i="1" dirty="0">
                <a:solidFill>
                  <a:schemeClr val="tx2"/>
                </a:solidFill>
                <a:latin typeface="Times New Roman" panose="02020603050405020304" pitchFamily="18" charset="0"/>
              </a:rPr>
              <a:t>p, q, r, s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</a:rPr>
              <a:t>for which the truth values of the two propositions  differ.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Using De Morgan’s Laws</a:t>
            </a:r>
            <a:endParaRPr lang="en-US" altLang="zh-CN"/>
          </a:p>
        </p:txBody>
      </p:sp>
      <p:sp>
        <p:nvSpPr>
          <p:cNvPr id="33794" name="内容占位符 10"/>
          <p:cNvSpPr>
            <a:spLocks noGrp="1"/>
          </p:cNvSpPr>
          <p:nvPr>
            <p:ph idx="1"/>
          </p:nvPr>
        </p:nvSpPr>
        <p:spPr>
          <a:xfrm>
            <a:off x="695400" y="1071563"/>
            <a:ext cx="10657183" cy="1428750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zh-CN" b="0" dirty="0"/>
              <a:t> Use De Morgan’s laws to express the negation of </a:t>
            </a:r>
          </a:p>
          <a:p>
            <a:pPr>
              <a:buNone/>
            </a:pPr>
            <a:r>
              <a:rPr lang="en-US" altLang="zh-CN" b="0" i="1" dirty="0"/>
              <a:t>“</a:t>
            </a:r>
            <a:r>
              <a:rPr lang="en-US" altLang="zh-CN" b="0" i="1" dirty="0">
                <a:solidFill>
                  <a:srgbClr val="3333CC"/>
                </a:solidFill>
              </a:rPr>
              <a:t>Mike has a cellphone and he has a laptop computer</a:t>
            </a:r>
            <a:r>
              <a:rPr lang="en-US" altLang="zh-CN" b="0" i="1" dirty="0"/>
              <a:t>” and “</a:t>
            </a:r>
            <a:r>
              <a:rPr lang="en-US" altLang="zh-CN" b="0" i="1" dirty="0">
                <a:solidFill>
                  <a:srgbClr val="3333CC"/>
                </a:solidFill>
              </a:rPr>
              <a:t>Jim will go to the concert or Steve will go to the concert</a:t>
            </a:r>
            <a:r>
              <a:rPr lang="en-US" altLang="zh-CN" b="0" i="1" dirty="0"/>
              <a:t>.”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20" name="AutoShape 3"/>
          <p:cNvSpPr>
            <a:spLocks noChangeArrowheads="1"/>
          </p:cNvSpPr>
          <p:nvPr/>
        </p:nvSpPr>
        <p:spPr bwMode="auto">
          <a:xfrm>
            <a:off x="1487488" y="3140968"/>
            <a:ext cx="9073008" cy="2874044"/>
          </a:xfrm>
          <a:prstGeom prst="foldedCorner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Solution: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31504" y="3933056"/>
            <a:ext cx="8784976" cy="46916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2400" dirty="0">
                <a:latin typeface="Times New Roman" panose="02020603050405020304" pitchFamily="18" charset="0"/>
              </a:rPr>
              <a:t>Mike does not have a cellphone or he does not have a laptop computer.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03512" y="4961829"/>
            <a:ext cx="8568952" cy="461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</a:rPr>
              <a:t>Jim will not go to the concert and Steve will not go to the concert.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Exercises</a:t>
            </a:r>
            <a:endParaRPr lang="en-US" altLang="zh-CN"/>
          </a:p>
        </p:txBody>
      </p:sp>
      <p:sp>
        <p:nvSpPr>
          <p:cNvPr id="35842" name="内容占位符 10"/>
          <p:cNvSpPr>
            <a:spLocks noGrp="1"/>
          </p:cNvSpPr>
          <p:nvPr>
            <p:ph idx="1"/>
          </p:nvPr>
        </p:nvSpPr>
        <p:spPr>
          <a:xfrm>
            <a:off x="963930" y="908685"/>
            <a:ext cx="10120630" cy="142875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150000"/>
              </a:lnSpc>
              <a:buNone/>
            </a:pPr>
            <a:r>
              <a:rPr lang="en-US" altLang="zh-CN" b="0"/>
              <a:t>Find a compound proposition involving the propositional variables </a:t>
            </a:r>
            <a:r>
              <a:rPr lang="en-US" altLang="zh-CN" b="0" i="1">
                <a:solidFill>
                  <a:srgbClr val="3333FF"/>
                </a:solidFill>
              </a:rPr>
              <a:t>p</a:t>
            </a:r>
            <a:r>
              <a:rPr lang="en-US" altLang="zh-CN" b="0"/>
              <a:t>, </a:t>
            </a:r>
            <a:r>
              <a:rPr lang="en-US" altLang="zh-CN" b="0" i="1">
                <a:solidFill>
                  <a:srgbClr val="3333FF"/>
                </a:solidFill>
              </a:rPr>
              <a:t>q</a:t>
            </a:r>
            <a:r>
              <a:rPr lang="en-US" altLang="zh-CN" b="0"/>
              <a:t>, </a:t>
            </a:r>
            <a:r>
              <a:rPr lang="en-US" altLang="zh-CN" b="0" i="1">
                <a:solidFill>
                  <a:srgbClr val="3333FF"/>
                </a:solidFill>
              </a:rPr>
              <a:t>r</a:t>
            </a:r>
            <a:r>
              <a:rPr lang="en-US" altLang="zh-CN" b="0"/>
              <a:t> that is true when exactly two of </a:t>
            </a:r>
            <a:r>
              <a:rPr lang="en-US" altLang="zh-CN" b="0" i="1">
                <a:solidFill>
                  <a:srgbClr val="3333FF"/>
                </a:solidFill>
              </a:rPr>
              <a:t>p</a:t>
            </a:r>
            <a:r>
              <a:rPr lang="en-US" altLang="zh-CN" b="0"/>
              <a:t>, </a:t>
            </a:r>
            <a:r>
              <a:rPr lang="en-US" altLang="zh-CN" b="0" i="1">
                <a:solidFill>
                  <a:srgbClr val="3333FF"/>
                </a:solidFill>
              </a:rPr>
              <a:t>q</a:t>
            </a:r>
            <a:r>
              <a:rPr lang="en-US" altLang="zh-CN" b="0"/>
              <a:t>, and </a:t>
            </a:r>
            <a:r>
              <a:rPr lang="en-US" altLang="zh-CN" b="0">
                <a:solidFill>
                  <a:srgbClr val="3333FF"/>
                </a:solidFill>
              </a:rPr>
              <a:t>r</a:t>
            </a:r>
            <a:r>
              <a:rPr lang="en-US" altLang="zh-CN" b="0"/>
              <a:t> are true and is false otherwise.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20" name="AutoShape 3"/>
          <p:cNvSpPr>
            <a:spLocks noChangeArrowheads="1"/>
          </p:cNvSpPr>
          <p:nvPr/>
        </p:nvSpPr>
        <p:spPr bwMode="auto">
          <a:xfrm>
            <a:off x="2273935" y="3283585"/>
            <a:ext cx="7501255" cy="2655570"/>
          </a:xfrm>
          <a:prstGeom prst="foldedCorner">
            <a:avLst>
              <a:gd name="adj" fmla="val 12500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Solution: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19588" y="3251518"/>
            <a:ext cx="4286250" cy="15125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2" indent="0" eaLnBrk="1" hangingPunct="1">
              <a:lnSpc>
                <a:spcPct val="110000"/>
              </a:lnSpc>
            </a:pPr>
            <a:r>
              <a:rPr lang="en-US" altLang="zh-CN" sz="2800" i="1">
                <a:latin typeface="Arial" panose="020B0604020202020204" pitchFamily="34" charset="0"/>
              </a:rPr>
              <a:t>p</a:t>
            </a:r>
            <a:r>
              <a:rPr lang="en-US" altLang="zh-CN" sz="2800">
                <a:latin typeface="Arial" panose="020B0604020202020204" pitchFamily="34" charset="0"/>
              </a:rPr>
              <a:t> 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 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  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r</a:t>
            </a:r>
          </a:p>
          <a:p>
            <a:pPr marL="0" lvl="2" indent="0" eaLnBrk="1" hangingPunct="1">
              <a:lnSpc>
                <a:spcPct val="110000"/>
              </a:lnSpc>
            </a:pPr>
            <a:r>
              <a:rPr lang="en-US" altLang="zh-CN" sz="2800" i="1">
                <a:latin typeface="Arial" panose="020B0604020202020204" pitchFamily="34" charset="0"/>
              </a:rPr>
              <a:t>p</a:t>
            </a:r>
            <a:r>
              <a:rPr lang="en-US" altLang="zh-CN" sz="2800">
                <a:latin typeface="Arial" panose="020B0604020202020204" pitchFamily="34" charset="0"/>
              </a:rPr>
              <a:t> 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  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  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r</a:t>
            </a:r>
          </a:p>
          <a:p>
            <a:pPr marL="0" lvl="2" indent="0" eaLnBrk="1" hangingPunct="1">
              <a:lnSpc>
                <a:spcPct val="110000"/>
              </a:lnSpc>
            </a:pP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 </a:t>
            </a:r>
            <a:r>
              <a:rPr lang="en-US" altLang="zh-CN" sz="2800" i="1">
                <a:latin typeface="Arial" panose="020B0604020202020204" pitchFamily="34" charset="0"/>
              </a:rPr>
              <a:t>p</a:t>
            </a:r>
            <a:r>
              <a:rPr lang="en-US" altLang="zh-CN" sz="2800">
                <a:latin typeface="Arial" panose="020B0604020202020204" pitchFamily="34" charset="0"/>
              </a:rPr>
              <a:t> 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 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  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67000" y="5126355"/>
            <a:ext cx="7215188" cy="565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lvl="2" indent="0" eaLnBrk="1" hangingPunct="1">
              <a:lnSpc>
                <a:spcPct val="110000"/>
              </a:lnSpc>
            </a:pPr>
            <a:r>
              <a:rPr lang="en-US" altLang="zh-CN" sz="2800">
                <a:latin typeface="Arial" panose="020B0604020202020204" pitchFamily="34" charset="0"/>
              </a:rPr>
              <a:t>( </a:t>
            </a:r>
            <a:r>
              <a:rPr lang="en-US" altLang="zh-CN" sz="2800" i="1">
                <a:latin typeface="Arial" panose="020B0604020202020204" pitchFamily="34" charset="0"/>
              </a:rPr>
              <a:t>p</a:t>
            </a:r>
            <a:r>
              <a:rPr lang="en-US" altLang="zh-CN" sz="2800">
                <a:latin typeface="Arial" panose="020B0604020202020204" pitchFamily="34" charset="0"/>
              </a:rPr>
              <a:t> 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 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  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r 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) 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latin typeface="Arial" panose="020B0604020202020204" pitchFamily="34" charset="0"/>
              </a:rPr>
              <a:t>(</a:t>
            </a:r>
            <a:r>
              <a:rPr lang="en-US" altLang="zh-CN" sz="2800" i="1">
                <a:latin typeface="Arial" panose="020B0604020202020204" pitchFamily="34" charset="0"/>
              </a:rPr>
              <a:t>p</a:t>
            </a:r>
            <a:r>
              <a:rPr lang="en-US" altLang="zh-CN" sz="2800">
                <a:latin typeface="Arial" panose="020B0604020202020204" pitchFamily="34" charset="0"/>
              </a:rPr>
              <a:t> 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  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  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r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 ) 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( </a:t>
            </a:r>
            <a:r>
              <a:rPr lang="en-US" altLang="zh-CN" sz="2800" i="1">
                <a:latin typeface="Arial" panose="020B0604020202020204" pitchFamily="34" charset="0"/>
              </a:rPr>
              <a:t>p</a:t>
            </a:r>
            <a:r>
              <a:rPr lang="en-US" altLang="zh-CN" sz="2800">
                <a:latin typeface="Arial" panose="020B0604020202020204" pitchFamily="34" charset="0"/>
              </a:rPr>
              <a:t> 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 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  </a:t>
            </a:r>
            <a:r>
              <a:rPr lang="en-US" altLang="zh-CN" sz="2800" i="1">
                <a:latin typeface="Arial" panose="020B0604020202020204" pitchFamily="34" charset="0"/>
                <a:sym typeface="Symbol" panose="05050102010706020507" pitchFamily="18" charset="2"/>
              </a:rPr>
              <a:t>r</a:t>
            </a:r>
            <a:r>
              <a:rPr lang="en-US" altLang="zh-CN" sz="2800">
                <a:latin typeface="Arial" panose="020B0604020202020204" pitchFamily="34" charset="0"/>
                <a:sym typeface="Symbol" panose="05050102010706020507" pitchFamily="18" charset="2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Exercises</a:t>
            </a:r>
            <a:endParaRPr lang="en-US" altLang="zh-CN"/>
          </a:p>
        </p:txBody>
      </p:sp>
      <p:sp>
        <p:nvSpPr>
          <p:cNvPr id="37890" name="内容占位符 10"/>
          <p:cNvSpPr>
            <a:spLocks noGrp="1"/>
          </p:cNvSpPr>
          <p:nvPr>
            <p:ph idx="1"/>
          </p:nvPr>
        </p:nvSpPr>
        <p:spPr>
          <a:xfrm>
            <a:off x="1522095" y="2004695"/>
            <a:ext cx="9460865" cy="2714625"/>
          </a:xfrm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altLang="zh-CN" b="0"/>
              <a:t>The proposition </a:t>
            </a:r>
            <a:r>
              <a:rPr lang="en-US" altLang="zh-CN" b="0" i="1"/>
              <a:t>p </a:t>
            </a:r>
            <a:r>
              <a:rPr lang="en-US" altLang="zh-CN" sz="3200" b="0" i="1">
                <a:solidFill>
                  <a:srgbClr val="3333FF"/>
                </a:solidFill>
              </a:rPr>
              <a:t>NOR</a:t>
            </a:r>
            <a:r>
              <a:rPr lang="en-US" altLang="zh-CN" b="0" i="1"/>
              <a:t> q </a:t>
            </a:r>
            <a:r>
              <a:rPr lang="en-US" altLang="zh-CN" b="0"/>
              <a:t>is true when both </a:t>
            </a:r>
            <a:r>
              <a:rPr lang="en-US" altLang="zh-CN" b="0" i="1"/>
              <a:t>p</a:t>
            </a:r>
            <a:r>
              <a:rPr lang="en-US" altLang="zh-CN" b="0"/>
              <a:t> and </a:t>
            </a:r>
            <a:r>
              <a:rPr lang="en-US" altLang="zh-CN" b="0" i="1"/>
              <a:t>q</a:t>
            </a:r>
            <a:r>
              <a:rPr lang="en-US" altLang="zh-CN" b="0"/>
              <a:t> are false, and it is false otherwise. </a:t>
            </a:r>
          </a:p>
          <a:p>
            <a:pPr>
              <a:buNone/>
            </a:pPr>
            <a:endParaRPr lang="en-US" altLang="zh-CN" b="0"/>
          </a:p>
          <a:p>
            <a:pPr>
              <a:buNone/>
            </a:pPr>
            <a:r>
              <a:rPr lang="en-US" altLang="zh-CN" b="0"/>
              <a:t>The operator </a:t>
            </a:r>
            <a:r>
              <a:rPr lang="en-US" altLang="zh-CN" sz="3200">
                <a:solidFill>
                  <a:srgbClr val="3333FF"/>
                </a:solidFill>
                <a:sym typeface="Symbol" panose="05050102010706020507" pitchFamily="18" charset="2"/>
              </a:rPr>
              <a:t></a:t>
            </a:r>
            <a:r>
              <a:rPr lang="en-US" altLang="zh-CN">
                <a:sym typeface="Symbol" panose="05050102010706020507" pitchFamily="18" charset="2"/>
              </a:rPr>
              <a:t> </a:t>
            </a:r>
            <a:r>
              <a:rPr lang="en-US" altLang="zh-CN" b="0"/>
              <a:t>is called </a:t>
            </a:r>
            <a:r>
              <a:rPr lang="en-US" altLang="zh-CN" b="0">
                <a:solidFill>
                  <a:srgbClr val="3333FF"/>
                </a:solidFill>
              </a:rPr>
              <a:t>Peirce arrow. </a:t>
            </a:r>
            <a:endParaRPr lang="en-US" altLang="zh-CN" b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zh-CN" b="0">
                <a:solidFill>
                  <a:schemeClr val="tx2"/>
                </a:solidFill>
              </a:rPr>
              <a:t>    (a)  show that p</a:t>
            </a:r>
            <a:r>
              <a:rPr lang="en-US" altLang="zh-CN">
                <a:sym typeface="Symbol" panose="05050102010706020507" pitchFamily="18" charset="2"/>
              </a:rPr>
              <a:t>  </a:t>
            </a:r>
            <a:r>
              <a:rPr lang="en-US" altLang="zh-CN" b="0">
                <a:sym typeface="Symbol" panose="05050102010706020507" pitchFamily="18" charset="2"/>
              </a:rPr>
              <a:t>p is logically equivalent to </a:t>
            </a:r>
            <a:r>
              <a:rPr lang="en-US" altLang="zh-CN">
                <a:sym typeface="Symbol" panose="05050102010706020507" pitchFamily="18" charset="2"/>
              </a:rPr>
              <a:t> </a:t>
            </a:r>
            <a:r>
              <a:rPr lang="en-US" altLang="zh-CN" i="1"/>
              <a:t>p</a:t>
            </a:r>
            <a:r>
              <a:rPr lang="en-US" altLang="zh-CN"/>
              <a:t> </a:t>
            </a:r>
          </a:p>
          <a:p>
            <a:pPr>
              <a:buNone/>
            </a:pPr>
            <a:r>
              <a:rPr lang="en-US" altLang="zh-CN" b="0">
                <a:solidFill>
                  <a:srgbClr val="3333FF"/>
                </a:solidFill>
              </a:rPr>
              <a:t>    </a:t>
            </a:r>
            <a:r>
              <a:rPr lang="en-US" altLang="zh-CN" b="0">
                <a:solidFill>
                  <a:schemeClr val="tx2"/>
                </a:solidFill>
              </a:rPr>
              <a:t>(b) show that (p</a:t>
            </a:r>
            <a:r>
              <a:rPr lang="en-US" altLang="zh-CN">
                <a:sym typeface="Symbol" panose="05050102010706020507" pitchFamily="18" charset="2"/>
              </a:rPr>
              <a:t>  </a:t>
            </a:r>
            <a:r>
              <a:rPr lang="en-US" altLang="zh-CN" b="0">
                <a:sym typeface="Symbol" panose="05050102010706020507" pitchFamily="18" charset="2"/>
              </a:rPr>
              <a:t>q) </a:t>
            </a:r>
            <a:r>
              <a:rPr lang="en-US" altLang="zh-CN">
                <a:sym typeface="Symbol" panose="05050102010706020507" pitchFamily="18" charset="2"/>
              </a:rPr>
              <a:t></a:t>
            </a:r>
            <a:r>
              <a:rPr lang="en-US" altLang="zh-CN" b="0">
                <a:sym typeface="Symbol" panose="05050102010706020507" pitchFamily="18" charset="2"/>
              </a:rPr>
              <a:t> </a:t>
            </a:r>
            <a:r>
              <a:rPr lang="en-US" altLang="zh-CN" b="0">
                <a:solidFill>
                  <a:schemeClr val="tx2"/>
                </a:solidFill>
              </a:rPr>
              <a:t>(p</a:t>
            </a:r>
            <a:r>
              <a:rPr lang="en-US" altLang="zh-CN">
                <a:sym typeface="Symbol" panose="05050102010706020507" pitchFamily="18" charset="2"/>
              </a:rPr>
              <a:t>  </a:t>
            </a:r>
            <a:r>
              <a:rPr lang="en-US" altLang="zh-CN" b="0">
                <a:sym typeface="Symbol" panose="05050102010706020507" pitchFamily="18" charset="2"/>
              </a:rPr>
              <a:t>q) is logically equivalent to </a:t>
            </a:r>
            <a:r>
              <a:rPr lang="en-US" altLang="zh-CN" i="1">
                <a:sym typeface="Symbol" panose="05050102010706020507" pitchFamily="18" charset="2"/>
              </a:rPr>
              <a:t>p</a:t>
            </a:r>
            <a:r>
              <a:rPr lang="en-US" altLang="zh-CN">
                <a:sym typeface="Symbol" panose="05050102010706020507" pitchFamily="18" charset="2"/>
              </a:rPr>
              <a:t> </a:t>
            </a:r>
            <a:r>
              <a:rPr lang="en-US" altLang="zh-CN" i="1">
                <a:sym typeface="Symbol" panose="05050102010706020507" pitchFamily="18" charset="2"/>
              </a:rPr>
              <a:t> </a:t>
            </a:r>
            <a:r>
              <a:rPr lang="en-US" altLang="zh-CN">
                <a:sym typeface="Symbol" panose="05050102010706020507" pitchFamily="18" charset="2"/>
              </a:rPr>
              <a:t>q</a:t>
            </a:r>
            <a:r>
              <a:rPr lang="en-US" altLang="zh-CN"/>
              <a:t> </a:t>
            </a:r>
            <a:endParaRPr lang="en-US" altLang="zh-CN" b="0">
              <a:solidFill>
                <a:schemeClr val="tx2"/>
              </a:solidFill>
            </a:endParaRP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/>
              <a:t>Propositional Satisfiability</a:t>
            </a:r>
          </a:p>
        </p:txBody>
      </p:sp>
      <p:sp>
        <p:nvSpPr>
          <p:cNvPr id="39938" name="内容占位符 10"/>
          <p:cNvSpPr>
            <a:spLocks noGrp="1"/>
          </p:cNvSpPr>
          <p:nvPr>
            <p:ph idx="1"/>
          </p:nvPr>
        </p:nvSpPr>
        <p:spPr>
          <a:xfrm>
            <a:off x="695401" y="1071563"/>
            <a:ext cx="11233248" cy="5453781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zh-CN" sz="2800" dirty="0"/>
              <a:t> A compound proposition is </a:t>
            </a:r>
            <a:r>
              <a:rPr lang="en-US" altLang="zh-CN" sz="2800" i="1" dirty="0">
                <a:solidFill>
                  <a:srgbClr val="3333CC"/>
                </a:solidFill>
              </a:rPr>
              <a:t>satisfiable</a:t>
            </a:r>
            <a:r>
              <a:rPr lang="en-US" altLang="zh-CN" sz="2800" dirty="0"/>
              <a:t> if there is an assignment of truth values to its variables that make it true. </a:t>
            </a:r>
          </a:p>
          <a:p>
            <a:r>
              <a:rPr lang="en-US" altLang="zh-CN" sz="2800" dirty="0"/>
              <a:t> When no such assignments exist, the compound proposition is </a:t>
            </a:r>
            <a:r>
              <a:rPr lang="en-US" altLang="zh-CN" sz="2800" i="1" dirty="0">
                <a:solidFill>
                  <a:srgbClr val="3333CC"/>
                </a:solidFill>
              </a:rPr>
              <a:t>unsatisfiable</a:t>
            </a:r>
            <a:r>
              <a:rPr lang="en-US" altLang="zh-CN" sz="2800" dirty="0"/>
              <a:t>. </a:t>
            </a:r>
            <a:r>
              <a:rPr lang="zh-CN" altLang="en-US" sz="2000" dirty="0">
                <a:solidFill>
                  <a:srgbClr val="FF0000"/>
                </a:solidFill>
              </a:rPr>
              <a:t>（不可满足的）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800" dirty="0"/>
              <a:t> A compound proposition is unsatisfiable if and only if its negation is a tautology.</a:t>
            </a:r>
          </a:p>
          <a:p>
            <a:pPr>
              <a:buNone/>
            </a:pPr>
            <a:r>
              <a:rPr lang="en-US" altLang="zh-CN" sz="2800" dirty="0">
                <a:solidFill>
                  <a:srgbClr val="3333CC"/>
                </a:solidFill>
              </a:rPr>
              <a:t>Examples:</a:t>
            </a:r>
          </a:p>
          <a:p>
            <a:pPr>
              <a:buNone/>
            </a:pPr>
            <a:r>
              <a:rPr lang="en-US" altLang="zh-CN" sz="2800" dirty="0"/>
              <a:t>	</a:t>
            </a:r>
          </a:p>
          <a:p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9939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55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39940" name="Picture 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32175" y="4724718"/>
            <a:ext cx="4794250" cy="382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1" name="Picture 4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432175" y="5373053"/>
            <a:ext cx="4497388" cy="382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2" name="Picture 6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136140" y="6021388"/>
            <a:ext cx="8154988" cy="320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/>
              <a:t>Sudoku</a:t>
            </a:r>
          </a:p>
        </p:txBody>
      </p:sp>
      <p:sp>
        <p:nvSpPr>
          <p:cNvPr id="4099" name="内容占位符 10"/>
          <p:cNvSpPr>
            <a:spLocks noGrp="1"/>
          </p:cNvSpPr>
          <p:nvPr>
            <p:ph idx="1"/>
          </p:nvPr>
        </p:nvSpPr>
        <p:spPr>
          <a:xfrm>
            <a:off x="479376" y="1628800"/>
            <a:ext cx="7056934" cy="33655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 Sudoku puzzle is represented by a 9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9 grid made up of nine 33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subgrids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known as blocks. Some of the 81 cells of the puzzle are assigned one of the numbers 1,2, …, 9.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puzzle is solved by assigning numbers to each blank cell so that every row, column and block contains each of the nine possible numbers.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987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56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41988" name="Picture 3" descr="new_figure_3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1772816"/>
            <a:ext cx="3599358" cy="359935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/>
              <a:t>Encoding as a Satisfiability Problem</a:t>
            </a:r>
          </a:p>
        </p:txBody>
      </p:sp>
      <p:sp>
        <p:nvSpPr>
          <p:cNvPr id="4099" name="内容占位符 10"/>
          <p:cNvSpPr>
            <a:spLocks noGrp="1"/>
          </p:cNvSpPr>
          <p:nvPr>
            <p:ph idx="1"/>
          </p:nvPr>
        </p:nvSpPr>
        <p:spPr>
          <a:xfrm>
            <a:off x="407368" y="1844824"/>
            <a:ext cx="7200950" cy="2933501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Let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2800" b="1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denote the proposition that is true when the number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in the cell in the </a:t>
            </a:r>
            <a:r>
              <a:rPr kumimoji="0" lang="en-US" altLang="zh-CN" sz="2800" b="1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row and the </a:t>
            </a:r>
            <a:r>
              <a:rPr kumimoji="0" lang="en-US" altLang="zh-CN" sz="2800" b="1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column.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There are 9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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 panose="05050102010706020507"/>
              </a:rPr>
              <a:t> 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 = 729 such propositions.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 sample puzzle,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(5,1,6) is true, but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(5,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6) is false for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= 2,3,…9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035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57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6" name="Picture 3" descr="new_figure_3_1.jpg">
            <a:extLst>
              <a:ext uri="{FF2B5EF4-FFF2-40B4-BE49-F238E27FC236}">
                <a16:creationId xmlns:a16="http://schemas.microsoft.com/office/drawing/2014/main" id="{5495844C-4361-492B-9860-C74E552DF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92" y="1772816"/>
            <a:ext cx="3599358" cy="359935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/>
              <a:t>Encoding as a Satisfiability Problem</a:t>
            </a:r>
          </a:p>
        </p:txBody>
      </p:sp>
      <p:sp>
        <p:nvSpPr>
          <p:cNvPr id="4099" name="内容占位符 10"/>
          <p:cNvSpPr>
            <a:spLocks noGrp="1"/>
          </p:cNvSpPr>
          <p:nvPr>
            <p:ph idx="1"/>
          </p:nvPr>
        </p:nvSpPr>
        <p:spPr>
          <a:xfrm>
            <a:off x="47328" y="1071563"/>
            <a:ext cx="10225136" cy="4518025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each cell with a given value, assert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when the cell in row </a:t>
            </a:r>
            <a:r>
              <a:rPr kumimoji="0" lang="en-US" altLang="zh-CN" sz="2800" b="1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column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has the given value.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Assert that every row contains every number.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Assert that every column contains every number.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083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58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46085" name="Picture 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31704" y="2708920"/>
            <a:ext cx="2808312" cy="10580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086" name="Picture 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31704" y="4797152"/>
            <a:ext cx="3069971" cy="115212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3" descr="new_figure_3_1.jpg">
            <a:extLst>
              <a:ext uri="{FF2B5EF4-FFF2-40B4-BE49-F238E27FC236}">
                <a16:creationId xmlns:a16="http://schemas.microsoft.com/office/drawing/2014/main" id="{D55C435D-6B6A-44E1-AFD0-52BFB2F6E0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0256" y="1916832"/>
            <a:ext cx="3599358" cy="359935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/>
              <a:t>Encoding as a Satisfiability Problem</a:t>
            </a:r>
          </a:p>
        </p:txBody>
      </p:sp>
      <p:sp>
        <p:nvSpPr>
          <p:cNvPr id="4099" name="内容占位符 10"/>
          <p:cNvSpPr>
            <a:spLocks noGrp="1"/>
          </p:cNvSpPr>
          <p:nvPr>
            <p:ph idx="1"/>
          </p:nvPr>
        </p:nvSpPr>
        <p:spPr>
          <a:xfrm>
            <a:off x="1662113" y="850900"/>
            <a:ext cx="9762479" cy="55260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Assert that each of the 3 x 3 blocks contain every number.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Assert that no cell contains more than one  number. Take the conjunction over all values of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mbria Math" panose="02040503050406030204" pitchFamily="18" charset="0"/>
                <a:cs typeface="+mn-cs"/>
              </a:rPr>
              <a:t>n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n’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2800" b="1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and j, where each variable ranges from 1 to 9 and             ,  of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 an assignment of truth values to the 729 variables of the form  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p(</a:t>
            </a:r>
            <a:r>
              <a:rPr kumimoji="0" lang="en-US" altLang="zh-CN" sz="2800" b="1" i="1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j, n)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that makes the conjunction of the above assertions true. Those variables that are assigned T yield a solution to the puzzle.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Char char="§"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31" name="灯片编号占位符 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59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48132" name="Picture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79875" y="1484313"/>
            <a:ext cx="3951288" cy="771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3" name="Picture 8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32104" y="3356992"/>
            <a:ext cx="1035050" cy="368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134" name="Picture 9" descr="addin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51784" y="3789040"/>
            <a:ext cx="3608388" cy="382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5" name="文本框 1"/>
          <p:cNvSpPr txBox="1"/>
          <p:nvPr/>
        </p:nvSpPr>
        <p:spPr>
          <a:xfrm>
            <a:off x="3778250" y="6121400"/>
            <a:ext cx="5380038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3200" b="1" dirty="0">
                <a:solidFill>
                  <a:srgbClr val="FF0000"/>
                </a:solidFill>
                <a:latin typeface="Arial" panose="020B0604020202020204" pitchFamily="34" charset="0"/>
              </a:rPr>
              <a:t>Curse of Dimensionality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2125980" y="38100"/>
            <a:ext cx="8229600" cy="7366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ClrTx/>
              <a:buFontTx/>
              <a:buNone/>
            </a:pPr>
            <a:r>
              <a:rPr lang="zh-CN" altLang="en-US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离散数学</a:t>
            </a:r>
            <a:r>
              <a:rPr lang="en-US" altLang="zh-CN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400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简介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CFD142D-82CE-4A6C-ACFD-91C9B3C38826}"/>
              </a:ext>
            </a:extLst>
          </p:cNvPr>
          <p:cNvSpPr txBox="1">
            <a:spLocks/>
          </p:cNvSpPr>
          <p:nvPr/>
        </p:nvSpPr>
        <p:spPr>
          <a:xfrm>
            <a:off x="911424" y="2276872"/>
            <a:ext cx="9865096" cy="3600400"/>
          </a:xfrm>
          <a:prstGeom prst="rect">
            <a:avLst/>
          </a:prstGeom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6FF33"/>
              </a:buClr>
              <a:buFont typeface="Wingdings" panose="05000000000000000000" pitchFamily="2" charset="2"/>
              <a:buChar char="§"/>
              <a:defRPr sz="20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Font typeface="Wingdings" panose="05000000000000000000" pitchFamily="2" charset="2"/>
              <a:buChar char="§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None/>
            </a:pP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数理逻辑 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Mathematical reasoning 	</a:t>
            </a:r>
          </a:p>
          <a:p>
            <a:pPr>
              <a:buNone/>
            </a:pP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命题逻辑、谓词逻辑、集合与关系、函数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 	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0" lvl="1" indent="0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400" kern="0" dirty="0">
                <a:latin typeface="微软雅黑" panose="020B0503020204020204" charset="-122"/>
                <a:ea typeface="微软雅黑" panose="020B0503020204020204" charset="-122"/>
              </a:rPr>
              <a:t>组合数学 </a:t>
            </a:r>
            <a:r>
              <a:rPr lang="en-US" altLang="zh-CN" sz="2400" kern="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Combinatorial analysis 	</a:t>
            </a:r>
            <a:endParaRPr lang="zh-CN" altLang="en-US" sz="2400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归纳与递归、组合计数</a:t>
            </a:r>
            <a:r>
              <a:rPr lang="zh-CN" altLang="en-US" b="0" kern="0" dirty="0">
                <a:latin typeface="微软雅黑" panose="020B0503020204020204" charset="-122"/>
                <a:ea typeface="微软雅黑" panose="020B0503020204020204" charset="-122"/>
              </a:rPr>
              <a:t>、初等数论</a:t>
            </a:r>
            <a:endParaRPr lang="en-US" altLang="zh-CN" b="0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kern="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kern="0" dirty="0">
                <a:latin typeface="微软雅黑" panose="020B0503020204020204" charset="-122"/>
                <a:ea typeface="微软雅黑" panose="020B0503020204020204" charset="-122"/>
              </a:rPr>
              <a:t>离散结构 </a:t>
            </a:r>
            <a:r>
              <a:rPr lang="en-US" altLang="zh-CN" kern="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Discrete structures</a:t>
            </a:r>
            <a:endParaRPr lang="zh-CN" altLang="zh-CN" kern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集合论与图论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1A58427-CC8B-449B-BC1A-6AAA2E6028B9}"/>
              </a:ext>
            </a:extLst>
          </p:cNvPr>
          <p:cNvSpPr/>
          <p:nvPr/>
        </p:nvSpPr>
        <p:spPr>
          <a:xfrm>
            <a:off x="623392" y="1268760"/>
            <a:ext cx="9937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Times New Roman" panose="02020603050405020304" pitchFamily="18" charset="0"/>
              </a:rPr>
              <a:t>离散数学是研究非连续的离散对象的一个数学分支，内容主要包括：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b="0"/>
              <a:t>Homework</a:t>
            </a:r>
            <a:endParaRPr lang="en-US" altLang="zh-CN"/>
          </a:p>
        </p:txBody>
      </p:sp>
      <p:sp>
        <p:nvSpPr>
          <p:cNvPr id="53250" name="Text Box 2"/>
          <p:cNvSpPr txBox="1"/>
          <p:nvPr/>
        </p:nvSpPr>
        <p:spPr>
          <a:xfrm>
            <a:off x="2238375" y="2214563"/>
            <a:ext cx="7715250" cy="2061210"/>
          </a:xfrm>
          <a:prstGeom prst="rect">
            <a:avLst/>
          </a:prstGeom>
          <a:solidFill>
            <a:srgbClr val="C2FFF0"/>
          </a:solidFill>
          <a:ln w="9525">
            <a:noFill/>
          </a:ln>
          <a:effectLst>
            <a:outerShdw dist="107763" dir="2699999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eaLnBrk="1" hangingPunct="1"/>
            <a:r>
              <a:rPr lang="en-US" altLang="zh-CN" sz="3200" dirty="0">
                <a:solidFill>
                  <a:srgbClr val="3333FF"/>
                </a:solidFill>
                <a:latin typeface="Times New Roman" panose="02020603050405020304" pitchFamily="18" charset="0"/>
              </a:rPr>
              <a:t>Due date: Mar 4 (Monday)</a:t>
            </a:r>
          </a:p>
          <a:p>
            <a:pPr eaLnBrk="1" hangingPunct="1"/>
            <a:r>
              <a:rPr lang="en-US" altLang="zh-CN" sz="3200" dirty="0">
                <a:solidFill>
                  <a:srgbClr val="3333FF"/>
                </a:solidFill>
                <a:latin typeface="Times New Roman" panose="02020603050405020304" pitchFamily="18" charset="0"/>
              </a:rPr>
              <a:t>Sec. 1.3   </a:t>
            </a:r>
            <a:r>
              <a:rPr lang="en-US" altLang="zh-CN" sz="3200" dirty="0">
                <a:latin typeface="Times New Roman" panose="02020603050405020304" pitchFamily="18" charset="0"/>
              </a:rPr>
              <a:t>6, </a:t>
            </a:r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</a:rPr>
              <a:t>8(</a:t>
            </a:r>
            <a:r>
              <a:rPr lang="en-US" altLang="zh-CN" sz="32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a,b</a:t>
            </a:r>
            <a:r>
              <a:rPr lang="en-US" altLang="zh-CN" sz="3200" dirty="0">
                <a:solidFill>
                  <a:schemeClr val="tx2"/>
                </a:solidFill>
                <a:latin typeface="Times New Roman" panose="02020603050405020304" pitchFamily="18" charset="0"/>
              </a:rPr>
              <a:t>), 14(b),  34, 36, 44, 55</a:t>
            </a:r>
          </a:p>
          <a:p>
            <a:pPr eaLnBrk="1" hangingPunct="1"/>
            <a:endParaRPr lang="en-US" altLang="zh-CN" sz="32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zh-CN" sz="3200" dirty="0">
              <a:latin typeface="Times New Roman" panose="02020603050405020304" pitchFamily="18" charset="0"/>
            </a:endParaRPr>
          </a:p>
        </p:txBody>
      </p:sp>
      <p:sp>
        <p:nvSpPr>
          <p:cNvPr id="53251" name="灯片编号占位符 3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>
                <a:latin typeface="Times New Roman" panose="02020603050405020304" pitchFamily="18" charset="0"/>
              </a:rPr>
              <a:t>60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参考教材及相关资料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0200" y="1701165"/>
            <a:ext cx="11529060" cy="3705225"/>
          </a:xfrm>
        </p:spPr>
        <p:txBody>
          <a:bodyPr/>
          <a:lstStyle/>
          <a:p>
            <a:pPr>
              <a:buNone/>
            </a:pPr>
            <a:r>
              <a:rPr lang="zh-CN" altLang="en-US" dirty="0"/>
              <a:t>1. Discrete Mathematical and Its Applications (8th Edtion)</a:t>
            </a:r>
            <a:r>
              <a:rPr lang="en-US" altLang="zh-CN" dirty="0"/>
              <a:t> </a:t>
            </a:r>
          </a:p>
          <a:p>
            <a:pPr>
              <a:buNone/>
            </a:pPr>
            <a:r>
              <a:rPr lang="en-US" altLang="zh-CN" dirty="0"/>
              <a:t>    </a:t>
            </a:r>
            <a:r>
              <a:rPr lang="zh-CN" altLang="en-US" dirty="0"/>
              <a:t>Kenneth.Rosen，McGraw Hill，2019 </a:t>
            </a:r>
          </a:p>
          <a:p>
            <a:pPr>
              <a:buNone/>
            </a:pPr>
            <a:endParaRPr lang="zh-CN" altLang="en-US" dirty="0"/>
          </a:p>
          <a:p>
            <a:pPr>
              <a:buNone/>
            </a:pPr>
            <a:r>
              <a:rPr lang="zh-CN" altLang="en-US" dirty="0"/>
              <a:t>2. 离散数学及其应用，金一庆、张三元、吴江琴、方敏，机械工业出版社，2016</a:t>
            </a:r>
          </a:p>
          <a:p>
            <a:pPr>
              <a:buNone/>
            </a:pPr>
            <a:endParaRPr lang="zh-CN" altLang="en-US" dirty="0"/>
          </a:p>
          <a:p>
            <a:pPr>
              <a:buNone/>
            </a:pPr>
            <a:r>
              <a:rPr lang="zh-CN" altLang="en-US" dirty="0"/>
              <a:t>3. 离散数学学习指导与习题解析，耿素云、屈婉玲，高等教育出版社，2005</a:t>
            </a:r>
          </a:p>
          <a:p>
            <a:pPr>
              <a:buNone/>
            </a:pPr>
            <a:endParaRPr lang="zh-CN" altLang="en-US" dirty="0"/>
          </a:p>
          <a:p>
            <a:pPr>
              <a:buNone/>
            </a:pPr>
            <a:r>
              <a:rPr lang="zh-CN" altLang="en-US" dirty="0"/>
              <a:t>4. 离散数学 — 常见题型解析及模拟题，傅彦，西北工业大学出版社，2004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B237-14C2-4BB4-A50E-035B55A1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成绩构成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FD922A-ABD7-410A-BEAE-100582491B66}"/>
              </a:ext>
            </a:extLst>
          </p:cNvPr>
          <p:cNvSpPr/>
          <p:nvPr/>
        </p:nvSpPr>
        <p:spPr>
          <a:xfrm>
            <a:off x="695400" y="1700808"/>
            <a:ext cx="11377264" cy="388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平时成绩：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50%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课程作业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占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10%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Quiz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闭卷，随堂测验形式进行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，约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次；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课堂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期末考</a:t>
            </a:r>
            <a:r>
              <a:rPr lang="zh-CN" altLang="en-US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50%</a:t>
            </a:r>
          </a:p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闭卷，由教务处统一安排，所有平行班统一命题，统一阅卷</a:t>
            </a:r>
          </a:p>
        </p:txBody>
      </p:sp>
    </p:spTree>
    <p:extLst>
      <p:ext uri="{BB962C8B-B14F-4D97-AF65-F5344CB8AC3E}">
        <p14:creationId xmlns:p14="http://schemas.microsoft.com/office/powerpoint/2010/main" val="337799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>
                <a:latin typeface="Arial Black" panose="020B0A04020102020204" charset="0"/>
                <a:ea typeface="+mj-ea"/>
                <a:cs typeface="+mj-cs"/>
              </a:rPr>
              <a:t>Course Overview</a:t>
            </a:r>
            <a:endParaRPr lang="zh-CN" altLang="en-US">
              <a:latin typeface="Arial Black" panose="020B0A0402010202020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xfrm>
            <a:off x="479376" y="1196752"/>
            <a:ext cx="10440729" cy="5256584"/>
          </a:xfrm>
        </p:spPr>
        <p:txBody>
          <a:bodyPr vert="horz" wrap="square" lIns="91440" tIns="45720" rIns="91440" bIns="45720" anchor="t" anchorCtr="0"/>
          <a:lstStyle/>
          <a:p>
            <a:pPr marL="457200" lvl="1" indent="0">
              <a:buClr>
                <a:srgbClr val="000000"/>
              </a:buClr>
              <a:buSzPct val="80000"/>
              <a:buNone/>
            </a:pPr>
            <a:r>
              <a:rPr lang="en-US" altLang="zh-CN" sz="3200" dirty="0">
                <a:latin typeface="Arial" panose="020B0604020202020204" pitchFamily="34" charset="0"/>
                <a:ea typeface="+mn-ea"/>
              </a:rPr>
              <a:t>Fundamentals (chapters 1 – 5)</a:t>
            </a:r>
            <a:endParaRPr lang="en-US" altLang="zh-CN" sz="2800" dirty="0">
              <a:latin typeface="Arial" panose="020B0604020202020204" pitchFamily="34" charset="0"/>
              <a:ea typeface="+mn-ea"/>
            </a:endParaRPr>
          </a:p>
          <a:p>
            <a:pPr lvl="2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b="0" dirty="0">
                <a:latin typeface="Arial" panose="020B0604020202020204" pitchFamily="34" charset="0"/>
                <a:ea typeface="+mn-ea"/>
              </a:rPr>
              <a:t>Logic and Proofs (axiom --- reasoning ) (Chapter 1)</a:t>
            </a:r>
          </a:p>
          <a:p>
            <a:pPr lvl="2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b="0" dirty="0">
                <a:latin typeface="Arial" panose="020B0604020202020204" pitchFamily="34" charset="0"/>
                <a:ea typeface="+mn-ea"/>
              </a:rPr>
              <a:t>Basic structures (sets, functions), algorithms </a:t>
            </a:r>
            <a:r>
              <a:rPr lang="en-US" altLang="zh-CN" b="0" dirty="0">
                <a:latin typeface="Arial" panose="020B0604020202020204" pitchFamily="34" charset="0"/>
              </a:rPr>
              <a:t>(Chapters 2,3 )</a:t>
            </a:r>
            <a:endParaRPr lang="en-US" altLang="zh-CN" b="0" dirty="0">
              <a:latin typeface="Arial" panose="020B0604020202020204" pitchFamily="34" charset="0"/>
              <a:ea typeface="+mn-ea"/>
            </a:endParaRPr>
          </a:p>
          <a:p>
            <a:pPr lvl="2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b="0" dirty="0">
                <a:latin typeface="Arial" panose="020B0604020202020204" pitchFamily="34" charset="0"/>
              </a:rPr>
              <a:t>Number Theory and Cryptography (Chapter 4)</a:t>
            </a:r>
            <a:endParaRPr lang="en-US" altLang="zh-CN" b="0" dirty="0">
              <a:latin typeface="Arial" panose="020B0604020202020204" pitchFamily="34" charset="0"/>
              <a:ea typeface="+mn-ea"/>
            </a:endParaRPr>
          </a:p>
          <a:p>
            <a:pPr lvl="2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b="0" dirty="0">
                <a:latin typeface="Arial" panose="020B0604020202020204" pitchFamily="34" charset="0"/>
                <a:ea typeface="+mn-ea"/>
              </a:rPr>
              <a:t>Induction and recursion (Chapter 5)</a:t>
            </a:r>
          </a:p>
          <a:p>
            <a:pPr marL="457200" lvl="1" indent="0">
              <a:buClr>
                <a:srgbClr val="000000"/>
              </a:buClr>
              <a:buSzPct val="80000"/>
              <a:buNone/>
            </a:pPr>
            <a:endParaRPr lang="en-US" altLang="zh-CN" sz="3200" b="0" dirty="0">
              <a:latin typeface="Arial" panose="020B0604020202020204" pitchFamily="34" charset="0"/>
              <a:ea typeface="+mn-ea"/>
              <a:cs typeface="+mn-ea"/>
            </a:endParaRPr>
          </a:p>
          <a:p>
            <a:pPr marL="457200" lvl="1" indent="0">
              <a:buClr>
                <a:srgbClr val="000000"/>
              </a:buClr>
              <a:buSzPct val="80000"/>
              <a:buNone/>
            </a:pPr>
            <a:r>
              <a:rPr lang="en-US" altLang="zh-CN" sz="3200" dirty="0">
                <a:latin typeface="Arial" panose="020B0604020202020204" pitchFamily="34" charset="0"/>
                <a:ea typeface="+mn-ea"/>
                <a:cs typeface="+mn-ea"/>
              </a:rPr>
              <a:t>Discrete </a:t>
            </a:r>
            <a:r>
              <a:rPr lang="en-US" altLang="zh-CN" sz="3200" dirty="0">
                <a:latin typeface="Arial" panose="020B0604020202020204" pitchFamily="34" charset="0"/>
                <a:ea typeface="+mn-ea"/>
              </a:rPr>
              <a:t>Structures </a:t>
            </a:r>
            <a:r>
              <a:rPr lang="en-US" altLang="zh-CN" sz="3200" dirty="0">
                <a:latin typeface="Arial" panose="020B0604020202020204" pitchFamily="34" charset="0"/>
              </a:rPr>
              <a:t>(chapters 6 – 11, except 7)</a:t>
            </a:r>
            <a:endParaRPr lang="en-US" altLang="zh-CN" sz="3200" dirty="0">
              <a:latin typeface="Arial" panose="020B0604020202020204" pitchFamily="34" charset="0"/>
              <a:ea typeface="+mn-ea"/>
            </a:endParaRPr>
          </a:p>
          <a:p>
            <a:pPr lvl="2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b="0" dirty="0">
                <a:latin typeface="Arial" panose="020B0604020202020204" pitchFamily="34" charset="0"/>
                <a:ea typeface="+mn-ea"/>
              </a:rPr>
              <a:t>Counting 	(Chapters 6, 8)</a:t>
            </a:r>
          </a:p>
          <a:p>
            <a:pPr lvl="2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b="0" dirty="0">
                <a:latin typeface="Arial" panose="020B0604020202020204" pitchFamily="34" charset="0"/>
                <a:ea typeface="+mn-ea"/>
              </a:rPr>
              <a:t>Relations 	(Chapter 9) </a:t>
            </a:r>
          </a:p>
          <a:p>
            <a:pPr lvl="2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b="0" dirty="0">
                <a:latin typeface="Arial" panose="020B0604020202020204" pitchFamily="34" charset="0"/>
                <a:ea typeface="+mn-ea"/>
              </a:rPr>
              <a:t>Graphs    	(Chapter 10) </a:t>
            </a:r>
          </a:p>
          <a:p>
            <a:pPr lvl="2"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b="0" dirty="0">
                <a:latin typeface="Arial" panose="020B0604020202020204" pitchFamily="34" charset="0"/>
                <a:ea typeface="+mn-ea"/>
              </a:rPr>
              <a:t>Trees 	(Chapter 11)</a:t>
            </a:r>
          </a:p>
        </p:txBody>
      </p:sp>
      <p:sp>
        <p:nvSpPr>
          <p:cNvPr id="62467" name="灯片编号占位符 4"/>
          <p:cNvSpPr txBox="1"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indent="0" algn="r" eaLnBrk="1" hangingPunct="1">
              <a:spcBef>
                <a:spcPct val="0"/>
              </a:spcBef>
              <a:buClrTx/>
              <a:buFontTx/>
              <a:buNone/>
            </a:pPr>
            <a:fld id="{9A0DB2DC-4C9A-4742-B13C-FB6460FD3503}" type="slidenum">
              <a:rPr lang="en-US" altLang="zh-CN" sz="1400" b="0"/>
              <a:t>9</a:t>
            </a:fld>
            <a:endParaRPr lang="en-US" altLang="zh-CN" sz="1400" b="0"/>
          </a:p>
        </p:txBody>
      </p:sp>
    </p:spTree>
  </p:cSld>
  <p:clrMapOvr>
    <a:masterClrMapping/>
  </p:clrMapOvr>
  <p:transition advTm="1668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79" end="9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charRg st="79" end="9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93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67">
                                            <p:txEl>
                                              <p:charRg st="93" end="1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133" end="1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267">
                                            <p:txEl>
                                              <p:charRg st="133" end="1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150" end="1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267">
                                            <p:txEl>
                                              <p:charRg st="150" end="1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187" end="2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267">
                                            <p:txEl>
                                              <p:charRg st="187" end="2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181" end="2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267">
                                            <p:txEl>
                                              <p:charRg st="181" end="20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236" end="2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267">
                                            <p:txEl>
                                              <p:charRg st="236" end="2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charRg st="226" end="2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267">
                                            <p:txEl>
                                              <p:charRg st="226" end="2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2|0.1|0.4|0.2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n \not= n'$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p(i,j,n) \rightarrow \neg p(i,j,n')$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5eaf7fe-e6d3-44a1-a104-fa1c2fc22c3a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(p \vee \neg q) \wedge (q \vee \neg r) \wedge (r \vee \neg p)$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(p \vee q\vee r) \wedge (\neg p \vee \neg q \vee \neg r)$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(p \vee \neg q) \wedge (q \vee \neg r) \wedge (r \vee \neg p) \wedge (p \vee q \vee r) \wedge (\neg p \vee \neg q \vee \neg r)$&#10;\end{document}"/>
  <p:tag name="IGUANATEXSIZE" val="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 \bigwedge_{i = 1}^{9}\bigwedge_{n=1}^{9}\bigvee_{j=1}^{9} p(i,j,n)$$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 \bigwedge_{j = 1}^{9}\bigwedge_{n=1}^{9}\bigvee_{i=1}^{9} p(i,j,n)$$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$ \bigwedge_{r = 0}^{2}\bigwedge_{s=0}^{2}\bigwedge_{n = 1}^{9}\bigwedge_{i=1}^{3}\bigvee_{j=1}^{3} p(3r +i,3s +j,n)$$&#10;\end{document}"/>
  <p:tag name="IGUANATEXSIZE" val="20"/>
</p:tagLst>
</file>

<file path=ppt/theme/theme1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0066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0066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0066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4115</Words>
  <Application>Microsoft Office PowerPoint</Application>
  <PresentationFormat>宽屏</PresentationFormat>
  <Paragraphs>1004</Paragraphs>
  <Slides>60</Slides>
  <Notes>50</Notes>
  <HiddenSlides>1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9" baseType="lpstr">
      <vt:lpstr>Arial Unicode MS</vt:lpstr>
      <vt:lpstr>CMR12</vt:lpstr>
      <vt:lpstr>Helvetica Neue</vt:lpstr>
      <vt:lpstr>Monotype Sorts</vt:lpstr>
      <vt:lpstr>宋体</vt:lpstr>
      <vt:lpstr>微软雅黑</vt:lpstr>
      <vt:lpstr>Arial</vt:lpstr>
      <vt:lpstr>Arial Black</vt:lpstr>
      <vt:lpstr>Calibri</vt:lpstr>
      <vt:lpstr>Cambria Math</vt:lpstr>
      <vt:lpstr>Courier New</vt:lpstr>
      <vt:lpstr>Symbol</vt:lpstr>
      <vt:lpstr>Tahoma</vt:lpstr>
      <vt:lpstr>Times New Roman</vt:lpstr>
      <vt:lpstr>Wingdings</vt:lpstr>
      <vt:lpstr>1_默认设计模板</vt:lpstr>
      <vt:lpstr>2_默认设计模板</vt:lpstr>
      <vt:lpstr>3_默认设计模板</vt:lpstr>
      <vt:lpstr>Equation.3</vt:lpstr>
      <vt:lpstr>Basic Theory of Discrete Mathematics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参考教材及相关资料</vt:lpstr>
      <vt:lpstr>成绩构成</vt:lpstr>
      <vt:lpstr>Course Overview</vt:lpstr>
      <vt:lpstr>Logic</vt:lpstr>
      <vt:lpstr>数理逻辑发展史</vt:lpstr>
      <vt:lpstr>中国的数理逻辑</vt:lpstr>
      <vt:lpstr>Chapter Summary</vt:lpstr>
      <vt:lpstr>Propositional Logic</vt:lpstr>
      <vt:lpstr>Proposition</vt:lpstr>
      <vt:lpstr>Propositional Logic </vt:lpstr>
      <vt:lpstr>Negation (NOT)</vt:lpstr>
      <vt:lpstr>Conjunction (AND) 和取 </vt:lpstr>
      <vt:lpstr>Disjunction (OR) 析取 </vt:lpstr>
      <vt:lpstr>Exclusive OR (XOR) （异或）</vt:lpstr>
      <vt:lpstr>Example</vt:lpstr>
      <vt:lpstr>Conditional Operator (If--then)</vt:lpstr>
      <vt:lpstr>Conditional Statement</vt:lpstr>
      <vt:lpstr>Conditional Statement - Equivalent Forms</vt:lpstr>
      <vt:lpstr>Converse of  Conditional Statement （逆命题）</vt:lpstr>
      <vt:lpstr>Inverse of Conditional Statement （反命题）</vt:lpstr>
      <vt:lpstr>Contrapositive of Conditional Statement</vt:lpstr>
      <vt:lpstr>Biconditional Operator</vt:lpstr>
      <vt:lpstr>Precedence of Logical Operators</vt:lpstr>
      <vt:lpstr>Truth Table</vt:lpstr>
      <vt:lpstr>PowerPoint 演示文稿</vt:lpstr>
      <vt:lpstr>Logic and Bit Operations</vt:lpstr>
      <vt:lpstr>Bitwise Operations</vt:lpstr>
      <vt:lpstr>Bitwise Operations</vt:lpstr>
      <vt:lpstr>Applications of Propositional Logic</vt:lpstr>
      <vt:lpstr>Applications of Propositional Logic: Summary</vt:lpstr>
      <vt:lpstr>Overview </vt:lpstr>
      <vt:lpstr>Translating English sentences </vt:lpstr>
      <vt:lpstr>System Specifications</vt:lpstr>
      <vt:lpstr>Consistent System Specifications</vt:lpstr>
      <vt:lpstr>Logic Puzzles</vt:lpstr>
      <vt:lpstr>Homework</vt:lpstr>
      <vt:lpstr>Chapter 1   The Foundations: Logic and Proofs</vt:lpstr>
      <vt:lpstr>Classification of Compound Propositions</vt:lpstr>
      <vt:lpstr>Logical Equivalences</vt:lpstr>
      <vt:lpstr>Logical Equivalences</vt:lpstr>
      <vt:lpstr>Logical Equivalences</vt:lpstr>
      <vt:lpstr>Logical Equivalences</vt:lpstr>
      <vt:lpstr>Logical Equivalences</vt:lpstr>
      <vt:lpstr>Logical Equivalences</vt:lpstr>
      <vt:lpstr>Logical Equivalences</vt:lpstr>
      <vt:lpstr>Using De Morgan’s Laws</vt:lpstr>
      <vt:lpstr>Exercises</vt:lpstr>
      <vt:lpstr>Exercises</vt:lpstr>
      <vt:lpstr>Propositional Satisfiability</vt:lpstr>
      <vt:lpstr>Sudoku</vt:lpstr>
      <vt:lpstr>Encoding as a Satisfiability Problem</vt:lpstr>
      <vt:lpstr>Encoding as a Satisfiability Problem</vt:lpstr>
      <vt:lpstr>Encoding as a Satisfiability Problem</vt:lpstr>
      <vt:lpstr>Homework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Theory of Discrete Mathematics </dc:title>
  <dc:creator/>
  <cp:lastModifiedBy>liming</cp:lastModifiedBy>
  <cp:revision>385</cp:revision>
  <dcterms:created xsi:type="dcterms:W3CDTF">2014-02-25T06:37:00Z</dcterms:created>
  <dcterms:modified xsi:type="dcterms:W3CDTF">2024-02-26T01:36:53Z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4C78E2C9F0824805B81D5E7584906B68</vt:lpwstr>
  </property>
</Properties>
</file>